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86" r:id="rId3"/>
    <p:sldMasterId id="2147483699" r:id="rId4"/>
    <p:sldMasterId id="2147483712" r:id="rId5"/>
    <p:sldMasterId id="2147483725" r:id="rId6"/>
    <p:sldMasterId id="2147483738" r:id="rId7"/>
  </p:sldMasterIdLst>
  <p:notesMasterIdLst>
    <p:notesMasterId r:id="rId77"/>
  </p:notesMasterIdLst>
  <p:sldIdLst>
    <p:sldId id="348" r:id="rId8"/>
    <p:sldId id="258" r:id="rId9"/>
    <p:sldId id="336" r:id="rId10"/>
    <p:sldId id="337" r:id="rId11"/>
    <p:sldId id="274" r:id="rId12"/>
    <p:sldId id="275" r:id="rId13"/>
    <p:sldId id="276" r:id="rId14"/>
    <p:sldId id="278" r:id="rId15"/>
    <p:sldId id="279" r:id="rId16"/>
    <p:sldId id="281" r:id="rId17"/>
    <p:sldId id="277" r:id="rId18"/>
    <p:sldId id="338" r:id="rId19"/>
    <p:sldId id="341"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6" r:id="rId33"/>
    <p:sldId id="298" r:id="rId34"/>
    <p:sldId id="299" r:id="rId35"/>
    <p:sldId id="300" r:id="rId36"/>
    <p:sldId id="342" r:id="rId37"/>
    <p:sldId id="343" r:id="rId38"/>
    <p:sldId id="260" r:id="rId39"/>
    <p:sldId id="345" r:id="rId40"/>
    <p:sldId id="302" r:id="rId41"/>
    <p:sldId id="346" r:id="rId42"/>
    <p:sldId id="347" r:id="rId43"/>
    <p:sldId id="303" r:id="rId44"/>
    <p:sldId id="304" r:id="rId45"/>
    <p:sldId id="307" r:id="rId46"/>
    <p:sldId id="308" r:id="rId47"/>
    <p:sldId id="305" r:id="rId48"/>
    <p:sldId id="339" r:id="rId49"/>
    <p:sldId id="309" r:id="rId50"/>
    <p:sldId id="261" r:id="rId51"/>
    <p:sldId id="310" r:id="rId52"/>
    <p:sldId id="311" r:id="rId53"/>
    <p:sldId id="313" r:id="rId54"/>
    <p:sldId id="314"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40" r:id="rId70"/>
    <p:sldId id="331" r:id="rId71"/>
    <p:sldId id="332" r:id="rId72"/>
    <p:sldId id="333" r:id="rId73"/>
    <p:sldId id="334" r:id="rId74"/>
    <p:sldId id="335" r:id="rId75"/>
    <p:sldId id="27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8F"/>
    <a:srgbClr val="188E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2" autoAdjust="0"/>
    <p:restoredTop sz="91830" autoAdjust="0"/>
  </p:normalViewPr>
  <p:slideViewPr>
    <p:cSldViewPr snapToGrid="0">
      <p:cViewPr>
        <p:scale>
          <a:sx n="80" d="100"/>
          <a:sy n="80" d="100"/>
        </p:scale>
        <p:origin x="10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83F1-4BB2-B57F-17BF70D5BFF7}"/>
              </c:ext>
            </c:extLst>
          </c:dPt>
          <c:dPt>
            <c:idx val="1"/>
            <c:bubble3D val="0"/>
            <c:spPr>
              <a:solidFill>
                <a:schemeClr val="tx1">
                  <a:lumMod val="65000"/>
                  <a:lumOff val="35000"/>
                </a:schemeClr>
              </a:solidFill>
              <a:ln w="19050">
                <a:noFill/>
              </a:ln>
              <a:effectLst/>
            </c:spPr>
            <c:extLst xmlns:c16r2="http://schemas.microsoft.com/office/drawing/2015/06/chart">
              <c:ext xmlns:c16="http://schemas.microsoft.com/office/drawing/2014/chart" uri="{C3380CC4-5D6E-409C-BE32-E72D297353CC}">
                <c16:uniqueId val="{00000003-83F1-4BB2-B57F-17BF70D5BFF7}"/>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4-83F1-4BB2-B57F-17BF70D5BF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1-83F1-4BB2-B57F-17BF70D5BFF7}"/>
              </c:ext>
            </c:extLst>
          </c:dPt>
          <c:dPt>
            <c:idx val="1"/>
            <c:bubble3D val="0"/>
            <c:spPr>
              <a:solidFill>
                <a:schemeClr val="tx1">
                  <a:lumMod val="65000"/>
                  <a:lumOff val="35000"/>
                </a:schemeClr>
              </a:solidFill>
              <a:ln w="19050">
                <a:noFill/>
              </a:ln>
              <a:effectLst/>
            </c:spPr>
            <c:extLst xmlns:c16r2="http://schemas.microsoft.com/office/drawing/2015/06/chart">
              <c:ext xmlns:c16="http://schemas.microsoft.com/office/drawing/2014/chart" uri="{C3380CC4-5D6E-409C-BE32-E72D297353CC}">
                <c16:uniqueId val="{00000003-83F1-4BB2-B57F-17BF70D5BFF7}"/>
              </c:ext>
            </c:extLst>
          </c:dPt>
          <c:cat>
            <c:strRef>
              <c:f>Sheet1!$A$2:$A$3</c:f>
              <c:strCache>
                <c:ptCount val="2"/>
                <c:pt idx="0">
                  <c:v>1st Qtr</c:v>
                </c:pt>
                <c:pt idx="1">
                  <c:v>2nd Qtr</c:v>
                </c:pt>
              </c:strCache>
            </c:strRef>
          </c:cat>
          <c:val>
            <c:numRef>
              <c:f>Sheet1!$B$2:$B$3</c:f>
              <c:numCache>
                <c:formatCode>General</c:formatCode>
                <c:ptCount val="2"/>
                <c:pt idx="0">
                  <c:v>44</c:v>
                </c:pt>
                <c:pt idx="1">
                  <c:v>32</c:v>
                </c:pt>
              </c:numCache>
            </c:numRef>
          </c:val>
          <c:extLst xmlns:c16r2="http://schemas.microsoft.com/office/drawing/2015/06/chart">
            <c:ext xmlns:c16="http://schemas.microsoft.com/office/drawing/2014/chart" uri="{C3380CC4-5D6E-409C-BE32-E72D297353CC}">
              <c16:uniqueId val="{00000004-83F1-4BB2-B57F-17BF70D5BF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1-83F1-4BB2-B57F-17BF70D5BFF7}"/>
              </c:ext>
            </c:extLst>
          </c:dPt>
          <c:dPt>
            <c:idx val="1"/>
            <c:bubble3D val="0"/>
            <c:spPr>
              <a:solidFill>
                <a:schemeClr val="tx1">
                  <a:lumMod val="65000"/>
                  <a:lumOff val="35000"/>
                </a:schemeClr>
              </a:solidFill>
              <a:ln w="19050">
                <a:noFill/>
              </a:ln>
              <a:effectLst/>
            </c:spPr>
            <c:extLst xmlns:c16r2="http://schemas.microsoft.com/office/drawing/2015/06/chart">
              <c:ext xmlns:c16="http://schemas.microsoft.com/office/drawing/2014/chart" uri="{C3380CC4-5D6E-409C-BE32-E72D297353CC}">
                <c16:uniqueId val="{00000003-83F1-4BB2-B57F-17BF70D5BFF7}"/>
              </c:ext>
            </c:extLst>
          </c:dPt>
          <c:cat>
            <c:strRef>
              <c:f>Sheet1!$A$2:$A$3</c:f>
              <c:strCache>
                <c:ptCount val="2"/>
                <c:pt idx="0">
                  <c:v>1st Qtr</c:v>
                </c:pt>
                <c:pt idx="1">
                  <c:v>2nd Qtr</c:v>
                </c:pt>
              </c:strCache>
            </c:strRef>
          </c:cat>
          <c:val>
            <c:numRef>
              <c:f>Sheet1!$B$2:$B$3</c:f>
              <c:numCache>
                <c:formatCode>General</c:formatCode>
                <c:ptCount val="2"/>
                <c:pt idx="0">
                  <c:v>33</c:v>
                </c:pt>
                <c:pt idx="1">
                  <c:v>45</c:v>
                </c:pt>
              </c:numCache>
            </c:numRef>
          </c:val>
          <c:extLst xmlns:c16r2="http://schemas.microsoft.com/office/drawing/2015/06/chart">
            <c:ext xmlns:c16="http://schemas.microsoft.com/office/drawing/2014/chart" uri="{C3380CC4-5D6E-409C-BE32-E72D297353CC}">
              <c16:uniqueId val="{00000004-83F1-4BB2-B57F-17BF70D5BF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BA78B7FE-FED1-4702-B19E-A28D92303BC6}">
      <dgm:prSet phldrT="[Text]" custT="1"/>
      <dgm:spPr>
        <a:solidFill>
          <a:schemeClr val="accent4">
            <a:lumMod val="75000"/>
          </a:schemeClr>
        </a:solidFill>
        <a:effectLst>
          <a:outerShdw blurRad="50800" dist="38100" dir="8100000" algn="tr" rotWithShape="0">
            <a:prstClr val="black">
              <a:alpha val="40000"/>
            </a:prstClr>
          </a:outerShdw>
        </a:effectLst>
      </dgm:spPr>
      <dgm:t>
        <a:bodyPr/>
        <a:lstStyle/>
        <a:p>
          <a:r>
            <a:rPr lang="en-US" altLang="ja-JP" sz="2400" b="1" smtClean="0">
              <a:latin typeface="Arial" panose="020B0604020202020204" pitchFamily="34" charset="0"/>
              <a:cs typeface="Arial" panose="020B0604020202020204" pitchFamily="34" charset="0"/>
            </a:rPr>
            <a:t>5.1 </a:t>
          </a:r>
          <a:r>
            <a:rPr lang="en-US" sz="2400" b="1" smtClean="0">
              <a:latin typeface="Arial" panose="020B0604020202020204" pitchFamily="34" charset="0"/>
              <a:cs typeface="Arial" panose="020B0604020202020204" pitchFamily="34" charset="0"/>
            </a:rPr>
            <a:t>Review</a:t>
          </a:r>
          <a:endParaRPr lang="en-US" sz="2400" b="1" dirty="0">
            <a:latin typeface="Arial" panose="020B0604020202020204" pitchFamily="34" charset="0"/>
            <a:cs typeface="Arial" panose="020B0604020202020204" pitchFamily="34"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Gill Sans MT (Body)"/>
              <a:cs typeface="Times New Roman" panose="02020603050405020304" pitchFamily="18" charset="0"/>
            </a:rPr>
            <a:t>5.1.2 SRS</a:t>
          </a:r>
          <a:endParaRPr lang="en-US" sz="2000" b="0" dirty="0">
            <a:latin typeface="Gill Sans MT (Body)"/>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Gill Sans MT (Body)"/>
              <a:cs typeface="Times New Roman" panose="02020603050405020304" pitchFamily="18" charset="0"/>
            </a:rPr>
            <a:t>5.1.3 Design</a:t>
          </a:r>
          <a:endParaRPr lang="en-US" sz="2000" b="0" dirty="0">
            <a:latin typeface="Gill Sans MT (Body)"/>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Gill Sans MT (Body)"/>
              <a:cs typeface="Times New Roman" panose="02020603050405020304" pitchFamily="18" charset="0"/>
            </a:rPr>
            <a:t>5.1.4 Code</a:t>
          </a:r>
          <a:endParaRPr lang="en-US" sz="2000" b="0" dirty="0">
            <a:latin typeface="Gill Sans MT (Body)"/>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pPr>
        <a:solidFill>
          <a:schemeClr val="accent4">
            <a:lumMod val="75000"/>
          </a:schemeClr>
        </a:solidFill>
        <a:effectLst>
          <a:outerShdw blurRad="50800" dist="38100" dir="8100000" algn="tr" rotWithShape="0">
            <a:prstClr val="black">
              <a:alpha val="40000"/>
            </a:prstClr>
          </a:outerShdw>
        </a:effectLst>
      </dgm:spPr>
      <dgm:t>
        <a:bodyPr/>
        <a:lstStyle/>
        <a:p>
          <a:r>
            <a:rPr lang="en-US" altLang="ja-JP" sz="2400" b="1" smtClean="0">
              <a:latin typeface="Gill Sans MT (Body)"/>
              <a:cs typeface="Times New Roman" panose="02020603050405020304" pitchFamily="18" charset="0"/>
            </a:rPr>
            <a:t>5.2 Testing</a:t>
          </a:r>
          <a:endParaRPr lang="en-US" sz="2400" b="1" dirty="0">
            <a:latin typeface="Gill Sans MT (Body)"/>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altLang="ja-JP" sz="2000" smtClean="0">
              <a:latin typeface="Gill Sans MT (Body)"/>
              <a:cs typeface="Times New Roman" pitchFamily="18" charset="0"/>
            </a:rPr>
            <a:t>5.2.1</a:t>
          </a:r>
          <a:r>
            <a:rPr lang="en-US" sz="2000" smtClean="0">
              <a:latin typeface="Gill Sans MT (Body)"/>
              <a:cs typeface="Times New Roman" pitchFamily="18" charset="0"/>
            </a:rPr>
            <a:t>Test</a:t>
          </a:r>
          <a:r>
            <a:rPr lang="en-US" sz="2000" smtClean="0">
              <a:latin typeface="Gill Sans MT (Body)"/>
            </a:rPr>
            <a:t> Process</a:t>
          </a:r>
          <a:endParaRPr lang="en-US" sz="2000" dirty="0">
            <a:latin typeface="Gill Sans MT (Body)"/>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altLang="ja-JP" sz="2000" smtClean="0">
              <a:latin typeface="Gill Sans MT (Body)"/>
              <a:cs typeface="Times New Roman" pitchFamily="18" charset="0"/>
            </a:rPr>
            <a:t>5.2.2</a:t>
          </a:r>
          <a:r>
            <a:rPr lang="en-US" sz="2000" smtClean="0">
              <a:latin typeface="Gill Sans MT (Body)"/>
              <a:cs typeface="Times New Roman" pitchFamily="18" charset="0"/>
            </a:rPr>
            <a:t>Test</a:t>
          </a:r>
          <a:r>
            <a:rPr lang="en-US" sz="2000" smtClean="0">
              <a:latin typeface="Gill Sans MT (Body)"/>
            </a:rPr>
            <a:t> Report</a:t>
          </a:r>
          <a:endParaRPr lang="en-US" sz="2000" dirty="0">
            <a:latin typeface="Gill Sans MT (Body)"/>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smtClean="0">
              <a:latin typeface="Gill Sans MT (Body)"/>
              <a:cs typeface="Times New Roman" panose="02020603050405020304" pitchFamily="18" charset="0"/>
            </a:rPr>
            <a:t>5.1.5 Test Document</a:t>
          </a:r>
          <a:endParaRPr lang="en-US" sz="2000" dirty="0">
            <a:latin typeface="Gill Sans MT (Body)"/>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pPr>
        <a:solidFill>
          <a:schemeClr val="accent4">
            <a:lumMod val="60000"/>
            <a:lumOff val="40000"/>
            <a:alpha val="90000"/>
          </a:schemeClr>
        </a:solidFill>
        <a:ln>
          <a:noFill/>
        </a:ln>
        <a:effectLst>
          <a:outerShdw blurRad="50800" dist="38100" dir="8100000" algn="tr" rotWithShape="0">
            <a:prstClr val="black">
              <a:alpha val="40000"/>
            </a:prstClr>
          </a:outerShdw>
        </a:effectLst>
      </dgm:spPr>
      <dgm:t>
        <a:bodyPr/>
        <a:lstStyle/>
        <a:p>
          <a:pPr algn="l"/>
          <a:r>
            <a:rPr lang="en-US" sz="2000" b="0" smtClean="0">
              <a:latin typeface="Arial" panose="020B0604020202020204" pitchFamily="34" charset="0"/>
              <a:cs typeface="Arial" panose="020B0604020202020204" pitchFamily="34" charset="0"/>
            </a:rPr>
            <a:t>5.1.1 Project Plan</a:t>
          </a:r>
          <a:endParaRPr lang="en-US" sz="2000" dirty="0">
            <a:latin typeface="Arial" panose="020B0604020202020204" pitchFamily="34" charset="0"/>
            <a:cs typeface="Arial" panose="020B0604020202020204" pitchFamily="34" charset="0"/>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t>
        <a:bodyPr/>
        <a:lstStyle/>
        <a:p>
          <a:endParaRPr lang="en-US"/>
        </a:p>
      </dgm:t>
    </dgm:pt>
    <dgm:pt modelId="{B0C85D12-ED91-4843-8DB1-D84504ABEE8E}" type="pres">
      <dgm:prSet presAssocID="{BA78B7FE-FED1-4702-B19E-A28D92303BC6}" presName="rootComposite" presStyleCnt="0"/>
      <dgm:spPr/>
      <dgm:t>
        <a:bodyPr/>
        <a:lstStyle/>
        <a:p>
          <a:endParaRPr lang="en-US"/>
        </a:p>
      </dgm:t>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t>
        <a:bodyPr/>
        <a:lstStyle/>
        <a:p>
          <a:endParaRPr lang="en-US"/>
        </a:p>
      </dgm:t>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8486"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t>
        <a:bodyPr/>
        <a:lstStyle/>
        <a:p>
          <a:endParaRPr lang="en-US"/>
        </a:p>
      </dgm:t>
    </dgm:pt>
    <dgm:pt modelId="{648BB925-4AEF-4427-B198-A2687EB4BFC9}" type="pres">
      <dgm:prSet presAssocID="{4320AC8D-72CF-4485-A2FD-042AAF875AE7}" presName="rootComposite" presStyleCnt="0"/>
      <dgm:spPr/>
      <dgm:t>
        <a:bodyPr/>
        <a:lstStyle/>
        <a:p>
          <a:endParaRPr lang="en-US"/>
        </a:p>
      </dgm:t>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t>
        <a:bodyPr/>
        <a:lstStyle/>
        <a:p>
          <a:endParaRPr lang="en-US"/>
        </a:p>
      </dgm:t>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E33608CC-D47B-4213-9CBF-0EDF5641ED85}" type="presOf" srcId="{99CCED84-3A1B-4C72-9750-F394E3A8F014}" destId="{C110F877-AC61-4386-86C3-59400E70A537}" srcOrd="0" destOrd="0" presId="urn:microsoft.com/office/officeart/2005/8/layout/hierarchy3"/>
    <dgm:cxn modelId="{4E09EE77-7575-496D-8524-78B48A9E00FA}" type="presOf" srcId="{E9B633E8-FA2C-485E-BF2B-70625AEA9B53}" destId="{0CD7700C-5256-4BB9-9480-701AEA00011D}" srcOrd="0" destOrd="0" presId="urn:microsoft.com/office/officeart/2005/8/layout/hierarchy3"/>
    <dgm:cxn modelId="{90BE9E6F-FD5E-40E0-A82A-941311E25A1E}" type="presOf" srcId="{3D49AC33-135E-4B02-A02E-C0FBE8B08A66}" destId="{4D675283-E0C2-4DCA-B6E4-479B8CD3905A}" srcOrd="0" destOrd="0" presId="urn:microsoft.com/office/officeart/2005/8/layout/hierarchy3"/>
    <dgm:cxn modelId="{C09502DD-4660-4980-8E49-D54ED8AF5918}" type="presOf" srcId="{5C423294-1590-45C1-B130-671A4F7BF18C}" destId="{F2D59375-A4C8-4E7A-B590-0F1CEC25F4FF}"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08EDC964-F01D-45C9-8AC9-B017B1CBAA16}" type="presOf" srcId="{BA78B7FE-FED1-4702-B19E-A28D92303BC6}" destId="{142C6567-5802-4BF0-A6C8-5FED9A252592}" srcOrd="0" destOrd="0" presId="urn:microsoft.com/office/officeart/2005/8/layout/hierarchy3"/>
    <dgm:cxn modelId="{D125C857-2837-4463-BF71-2B6B1F98F54F}" type="presOf" srcId="{30593993-46E1-486B-B366-06F007E1CAF7}" destId="{CD3202EE-C10D-4E8A-87EC-D16C320EC5E3}" srcOrd="0" destOrd="0" presId="urn:microsoft.com/office/officeart/2005/8/layout/hierarchy3"/>
    <dgm:cxn modelId="{AA443CB1-4C10-4170-9BCD-2279D4FD1832}" type="presOf" srcId="{4320AC8D-72CF-4485-A2FD-042AAF875AE7}" destId="{667C44B1-29A5-43B5-94BE-67B54811D099}" srcOrd="0" destOrd="0" presId="urn:microsoft.com/office/officeart/2005/8/layout/hierarchy3"/>
    <dgm:cxn modelId="{7D43F881-02B3-443C-BF25-E21A79B6DFDD}" type="presOf" srcId="{4320AC8D-72CF-4485-A2FD-042AAF875AE7}" destId="{4EC7F646-5B77-486C-B6FF-333A1D623B51}" srcOrd="1" destOrd="0" presId="urn:microsoft.com/office/officeart/2005/8/layout/hierarchy3"/>
    <dgm:cxn modelId="{3BA3F780-A1A5-457E-B44C-38A9A721A6ED}" type="presOf" srcId="{67ADABE8-62A4-4C2D-A0BA-254E90191DB7}" destId="{934FBD14-EC84-4B70-919D-1E0F4F1720CE}" srcOrd="0" destOrd="0" presId="urn:microsoft.com/office/officeart/2005/8/layout/hierarchy3"/>
    <dgm:cxn modelId="{244991BA-28A1-44E5-8043-939F71AF4213}" type="presOf" srcId="{6E9DE261-B63D-4EA5-AABD-2E0DB84A94FA}" destId="{B871C67D-3F06-423E-974C-4C182ED11ED3}" srcOrd="0" destOrd="0" presId="urn:microsoft.com/office/officeart/2005/8/layout/hierarchy3"/>
    <dgm:cxn modelId="{74D66DE7-D378-4129-9F46-AC2C0170B9D2}" type="presOf" srcId="{4CA3FAEE-4488-4AA2-8528-B10A03A0C72D}" destId="{DEF3BA42-519D-40FA-9A1F-2291CC9DDA13}" srcOrd="0" destOrd="0" presId="urn:microsoft.com/office/officeart/2005/8/layout/hierarchy3"/>
    <dgm:cxn modelId="{219B17C6-BBF9-4B68-AEB8-7E06D4D1E681}" type="presOf" srcId="{7442CCC8-8B7B-4161-BDE9-FCEE524B1FE0}" destId="{FA559AD6-ED15-47E3-BCC6-01C6372E6387}" srcOrd="0" destOrd="0" presId="urn:microsoft.com/office/officeart/2005/8/layout/hierarchy3"/>
    <dgm:cxn modelId="{A9299075-1696-4A23-96A5-D20B3C71BC14}" type="presOf" srcId="{3D2AFC23-DDFF-4912-8ECE-1BC2B58E0466}" destId="{F3CBD54B-0BE3-4726-B10F-58C93BBBC90C}" srcOrd="0" destOrd="0" presId="urn:microsoft.com/office/officeart/2005/8/layout/hierarchy3"/>
    <dgm:cxn modelId="{5ABF6031-2807-4EF1-BE52-8610688E9157}" type="presOf" srcId="{40EB9388-50C4-4E5D-9540-8C331C4DC0EF}" destId="{F5342885-D991-48BA-875A-DD82CA97184B}"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11CBA831-7AB2-49BD-9E56-9A49AA938FC0}" srcId="{4320AC8D-72CF-4485-A2FD-042AAF875AE7}" destId="{824B29D6-82BE-4EA4-9ED7-D91FC27A92DF}" srcOrd="1" destOrd="0" parTransId="{99CCED84-3A1B-4C72-9750-F394E3A8F014}" sibTransId="{B9795315-62FB-4B2A-8157-B913A01A5F77}"/>
    <dgm:cxn modelId="{6C5417C2-D591-42EB-A35E-836B39753236}" type="presOf" srcId="{05CEF731-2D97-474D-9A7F-B89A668F12EC}" destId="{CAD7C084-BA32-4CBE-92ED-84AFD360786B}" srcOrd="0" destOrd="0" presId="urn:microsoft.com/office/officeart/2005/8/layout/hierarchy3"/>
    <dgm:cxn modelId="{9FB6549F-3466-4FA5-BFAB-EC6735739BE2}" type="presOf" srcId="{C46717E6-C3A1-4D90-843C-13463A05D228}" destId="{BB7CF8D3-04FF-4F47-9F08-A276D2C3D985}"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B1D014DF-5C10-4B6A-8D62-D68B269E6D0B}" srcId="{3D2AFC23-DDFF-4912-8ECE-1BC2B58E0466}" destId="{4320AC8D-72CF-4485-A2FD-042AAF875AE7}" srcOrd="1" destOrd="0" parTransId="{5A6A84E7-CA5C-4F6E-9A05-10ADCF504E0E}" sibTransId="{98074BA1-1110-42C8-BD14-4135D41163C4}"/>
    <dgm:cxn modelId="{6746E23F-23DD-459C-8217-08089104EAD3}" srcId="{4320AC8D-72CF-4485-A2FD-042AAF875AE7}" destId="{13C83078-A9B6-4F5A-B794-722167C16CA6}" srcOrd="0" destOrd="0" parTransId="{67ADABE8-62A4-4C2D-A0BA-254E90191DB7}" sibTransId="{E01FB69E-CF79-422A-86C9-808A609FDB14}"/>
    <dgm:cxn modelId="{E5ED4943-DDDD-42B7-BD05-B66E0595754C}" type="presOf" srcId="{BA78B7FE-FED1-4702-B19E-A28D92303BC6}" destId="{E11C6275-F067-4B4E-BDEF-5811AFD65762}" srcOrd="1" destOrd="0" presId="urn:microsoft.com/office/officeart/2005/8/layout/hierarchy3"/>
    <dgm:cxn modelId="{2951310D-9F4E-4443-B085-64181C10CBC0}" type="presOf" srcId="{824B29D6-82BE-4EA4-9ED7-D91FC27A92DF}" destId="{85D9272D-B5AF-4DD8-A692-ABBB3A17A6E3}"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F2E80C8F-417C-4B99-86C8-000EB3036EAE}" type="presOf" srcId="{13C83078-A9B6-4F5A-B794-722167C16CA6}" destId="{630FEAFF-1828-4594-9A6A-5A1E379E51A1}"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3D7AA78A-9936-45F7-8853-8F2F650DE2D9}" type="presParOf" srcId="{F3CBD54B-0BE3-4726-B10F-58C93BBBC90C}" destId="{7D50073E-BEF5-448A-B356-98B06EF19438}" srcOrd="0" destOrd="0" presId="urn:microsoft.com/office/officeart/2005/8/layout/hierarchy3"/>
    <dgm:cxn modelId="{C6B9FE27-9DA2-416F-9CE1-5AD7D642FFEA}" type="presParOf" srcId="{7D50073E-BEF5-448A-B356-98B06EF19438}" destId="{B0C85D12-ED91-4843-8DB1-D84504ABEE8E}" srcOrd="0" destOrd="0" presId="urn:microsoft.com/office/officeart/2005/8/layout/hierarchy3"/>
    <dgm:cxn modelId="{C843F321-3131-4FB2-A13B-502B81E8D32D}" type="presParOf" srcId="{B0C85D12-ED91-4843-8DB1-D84504ABEE8E}" destId="{142C6567-5802-4BF0-A6C8-5FED9A252592}" srcOrd="0" destOrd="0" presId="urn:microsoft.com/office/officeart/2005/8/layout/hierarchy3"/>
    <dgm:cxn modelId="{18775AA0-74B7-4D46-AFB2-CE290583B516}" type="presParOf" srcId="{B0C85D12-ED91-4843-8DB1-D84504ABEE8E}" destId="{E11C6275-F067-4B4E-BDEF-5811AFD65762}" srcOrd="1" destOrd="0" presId="urn:microsoft.com/office/officeart/2005/8/layout/hierarchy3"/>
    <dgm:cxn modelId="{926076A1-FD64-466A-A62F-8B153C15CF32}" type="presParOf" srcId="{7D50073E-BEF5-448A-B356-98B06EF19438}" destId="{788ADCDD-69CC-4AF4-BEC5-6E9A84CF4092}" srcOrd="1" destOrd="0" presId="urn:microsoft.com/office/officeart/2005/8/layout/hierarchy3"/>
    <dgm:cxn modelId="{F0FF2126-6657-4FB7-9058-D5CC058FD343}" type="presParOf" srcId="{788ADCDD-69CC-4AF4-BEC5-6E9A84CF4092}" destId="{FA559AD6-ED15-47E3-BCC6-01C6372E6387}" srcOrd="0" destOrd="0" presId="urn:microsoft.com/office/officeart/2005/8/layout/hierarchy3"/>
    <dgm:cxn modelId="{3571F541-67FB-4233-9C72-1215CD2C1F50}" type="presParOf" srcId="{788ADCDD-69CC-4AF4-BEC5-6E9A84CF4092}" destId="{B871C67D-3F06-423E-974C-4C182ED11ED3}" srcOrd="1" destOrd="0" presId="urn:microsoft.com/office/officeart/2005/8/layout/hierarchy3"/>
    <dgm:cxn modelId="{1957BB21-1FF8-4164-A259-08B455F6AE0D}" type="presParOf" srcId="{788ADCDD-69CC-4AF4-BEC5-6E9A84CF4092}" destId="{F5342885-D991-48BA-875A-DD82CA97184B}" srcOrd="2" destOrd="0" presId="urn:microsoft.com/office/officeart/2005/8/layout/hierarchy3"/>
    <dgm:cxn modelId="{9F8DE001-0674-4691-9792-B1CD31A319A6}" type="presParOf" srcId="{788ADCDD-69CC-4AF4-BEC5-6E9A84CF4092}" destId="{4D675283-E0C2-4DCA-B6E4-479B8CD3905A}" srcOrd="3" destOrd="0" presId="urn:microsoft.com/office/officeart/2005/8/layout/hierarchy3"/>
    <dgm:cxn modelId="{0AF7A1EE-305A-4A7A-A73A-535563965B06}" type="presParOf" srcId="{788ADCDD-69CC-4AF4-BEC5-6E9A84CF4092}" destId="{CAD7C084-BA32-4CBE-92ED-84AFD360786B}" srcOrd="4" destOrd="0" presId="urn:microsoft.com/office/officeart/2005/8/layout/hierarchy3"/>
    <dgm:cxn modelId="{AD5B6B4F-83F8-4AF6-80E5-27B27E94D8C3}" type="presParOf" srcId="{788ADCDD-69CC-4AF4-BEC5-6E9A84CF4092}" destId="{CD3202EE-C10D-4E8A-87EC-D16C320EC5E3}" srcOrd="5" destOrd="0" presId="urn:microsoft.com/office/officeart/2005/8/layout/hierarchy3"/>
    <dgm:cxn modelId="{A9A19BE2-4BCA-4418-9AD3-3DEB2614B439}" type="presParOf" srcId="{788ADCDD-69CC-4AF4-BEC5-6E9A84CF4092}" destId="{BB7CF8D3-04FF-4F47-9F08-A276D2C3D985}" srcOrd="6" destOrd="0" presId="urn:microsoft.com/office/officeart/2005/8/layout/hierarchy3"/>
    <dgm:cxn modelId="{AF3A58E5-1920-47C8-85DA-45DC3ACD5763}" type="presParOf" srcId="{788ADCDD-69CC-4AF4-BEC5-6E9A84CF4092}" destId="{DEF3BA42-519D-40FA-9A1F-2291CC9DDA13}" srcOrd="7" destOrd="0" presId="urn:microsoft.com/office/officeart/2005/8/layout/hierarchy3"/>
    <dgm:cxn modelId="{12623B17-3021-45DE-BFE3-98C1250E8AEF}" type="presParOf" srcId="{788ADCDD-69CC-4AF4-BEC5-6E9A84CF4092}" destId="{0CD7700C-5256-4BB9-9480-701AEA00011D}" srcOrd="8" destOrd="0" presId="urn:microsoft.com/office/officeart/2005/8/layout/hierarchy3"/>
    <dgm:cxn modelId="{D0A64AC4-3F06-44AD-8C8F-12B895334260}" type="presParOf" srcId="{788ADCDD-69CC-4AF4-BEC5-6E9A84CF4092}" destId="{F2D59375-A4C8-4E7A-B590-0F1CEC25F4FF}" srcOrd="9" destOrd="0" presId="urn:microsoft.com/office/officeart/2005/8/layout/hierarchy3"/>
    <dgm:cxn modelId="{1C2D187F-FC8F-4650-B8D2-C5795DAD2E39}" type="presParOf" srcId="{F3CBD54B-0BE3-4726-B10F-58C93BBBC90C}" destId="{B2B4B044-EA36-4FC1-892C-F5BBD661E93F}" srcOrd="1" destOrd="0" presId="urn:microsoft.com/office/officeart/2005/8/layout/hierarchy3"/>
    <dgm:cxn modelId="{BC061A58-DCAB-4A83-A0A2-B46CCA311BFD}" type="presParOf" srcId="{B2B4B044-EA36-4FC1-892C-F5BBD661E93F}" destId="{648BB925-4AEF-4427-B198-A2687EB4BFC9}" srcOrd="0" destOrd="0" presId="urn:microsoft.com/office/officeart/2005/8/layout/hierarchy3"/>
    <dgm:cxn modelId="{CC67AE53-CF61-49AB-A418-2E2FC6C09322}" type="presParOf" srcId="{648BB925-4AEF-4427-B198-A2687EB4BFC9}" destId="{667C44B1-29A5-43B5-94BE-67B54811D099}" srcOrd="0" destOrd="0" presId="urn:microsoft.com/office/officeart/2005/8/layout/hierarchy3"/>
    <dgm:cxn modelId="{70E112EC-0A6C-4B5E-A013-53AD38853C99}" type="presParOf" srcId="{648BB925-4AEF-4427-B198-A2687EB4BFC9}" destId="{4EC7F646-5B77-486C-B6FF-333A1D623B51}" srcOrd="1" destOrd="0" presId="urn:microsoft.com/office/officeart/2005/8/layout/hierarchy3"/>
    <dgm:cxn modelId="{AE86C314-CAB6-428F-B128-D6956579ADCC}" type="presParOf" srcId="{B2B4B044-EA36-4FC1-892C-F5BBD661E93F}" destId="{77C40908-8301-4477-9D6F-FF4901F28D33}" srcOrd="1" destOrd="0" presId="urn:microsoft.com/office/officeart/2005/8/layout/hierarchy3"/>
    <dgm:cxn modelId="{46770C3A-9011-4812-972E-D9BFA99A8913}" type="presParOf" srcId="{77C40908-8301-4477-9D6F-FF4901F28D33}" destId="{934FBD14-EC84-4B70-919D-1E0F4F1720CE}" srcOrd="0" destOrd="0" presId="urn:microsoft.com/office/officeart/2005/8/layout/hierarchy3"/>
    <dgm:cxn modelId="{E383123D-48D6-41D9-86E2-BE90A93BBF8B}" type="presParOf" srcId="{77C40908-8301-4477-9D6F-FF4901F28D33}" destId="{630FEAFF-1828-4594-9A6A-5A1E379E51A1}" srcOrd="1" destOrd="0" presId="urn:microsoft.com/office/officeart/2005/8/layout/hierarchy3"/>
    <dgm:cxn modelId="{EBC1E802-A126-4F3A-AC2D-E8AEE03F2000}" type="presParOf" srcId="{77C40908-8301-4477-9D6F-FF4901F28D33}" destId="{C110F877-AC61-4386-86C3-59400E70A537}" srcOrd="2" destOrd="0" presId="urn:microsoft.com/office/officeart/2005/8/layout/hierarchy3"/>
    <dgm:cxn modelId="{7DF65F0C-0BA9-4A20-BDDA-784054A66820}" type="presParOf" srcId="{77C40908-8301-4477-9D6F-FF4901F28D33}" destId="{85D9272D-B5AF-4DD8-A692-ABBB3A17A6E3}" srcOrd="3" destOrd="0" presId="urn:microsoft.com/office/officeart/2005/8/layout/hierarchy3"/>
  </dgm:cxnLst>
  <dgm:bg>
    <a:noFill/>
    <a:effectLst>
      <a:outerShdw blurRad="50800" dist="38100" dir="8100000" algn="tr" rotWithShape="0">
        <a:prstClr val="black">
          <a:alpha val="40000"/>
        </a:prstClr>
      </a:outerShdw>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542493" y="661"/>
          <a:ext cx="2501604" cy="648167"/>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ja-JP" sz="2400" b="1" kern="1200" smtClean="0">
              <a:latin typeface="Arial" panose="020B0604020202020204" pitchFamily="34" charset="0"/>
              <a:cs typeface="Arial" panose="020B0604020202020204" pitchFamily="34" charset="0"/>
            </a:rPr>
            <a:t>5.1 </a:t>
          </a:r>
          <a:r>
            <a:rPr lang="en-US" sz="2400" b="1" kern="1200" smtClean="0">
              <a:latin typeface="Arial" panose="020B0604020202020204" pitchFamily="34" charset="0"/>
              <a:cs typeface="Arial" panose="020B0604020202020204" pitchFamily="34" charset="0"/>
            </a:rPr>
            <a:t>Review</a:t>
          </a:r>
          <a:endParaRPr lang="en-US" sz="2400" b="1" kern="1200" dirty="0">
            <a:latin typeface="Arial" panose="020B0604020202020204" pitchFamily="34" charset="0"/>
            <a:cs typeface="Arial" panose="020B0604020202020204" pitchFamily="34" charset="0"/>
          </a:endParaRPr>
        </a:p>
      </dsp:txBody>
      <dsp:txXfrm>
        <a:off x="561477" y="19645"/>
        <a:ext cx="2463636" cy="610199"/>
      </dsp:txXfrm>
    </dsp:sp>
    <dsp:sp modelId="{FA559AD6-ED15-47E3-BCC6-01C6372E6387}">
      <dsp:nvSpPr>
        <dsp:cNvPr id="0" name=""/>
        <dsp:cNvSpPr/>
      </dsp:nvSpPr>
      <dsp:spPr>
        <a:xfrm>
          <a:off x="792654" y="648828"/>
          <a:ext cx="250152" cy="484049"/>
        </a:xfrm>
        <a:custGeom>
          <a:avLst/>
          <a:gdLst/>
          <a:ahLst/>
          <a:cxnLst/>
          <a:rect l="0" t="0" r="0" b="0"/>
          <a:pathLst>
            <a:path>
              <a:moveTo>
                <a:pt x="0" y="0"/>
              </a:moveTo>
              <a:lnTo>
                <a:pt x="0" y="484049"/>
              </a:lnTo>
              <a:lnTo>
                <a:pt x="250152" y="4840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1042806" y="808794"/>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Arial" panose="020B0604020202020204" pitchFamily="34" charset="0"/>
              <a:cs typeface="Arial" panose="020B0604020202020204" pitchFamily="34" charset="0"/>
            </a:rPr>
            <a:t>5.1.1 Project Plan</a:t>
          </a:r>
          <a:endParaRPr lang="en-US" sz="2000" kern="1200" dirty="0">
            <a:latin typeface="Arial" panose="020B0604020202020204" pitchFamily="34" charset="0"/>
            <a:cs typeface="Arial" panose="020B0604020202020204" pitchFamily="34" charset="0"/>
          </a:endParaRPr>
        </a:p>
      </dsp:txBody>
      <dsp:txXfrm>
        <a:off x="1061790" y="827778"/>
        <a:ext cx="2463636" cy="610199"/>
      </dsp:txXfrm>
    </dsp:sp>
    <dsp:sp modelId="{F5342885-D991-48BA-875A-DD82CA97184B}">
      <dsp:nvSpPr>
        <dsp:cNvPr id="0" name=""/>
        <dsp:cNvSpPr/>
      </dsp:nvSpPr>
      <dsp:spPr>
        <a:xfrm>
          <a:off x="792654" y="648828"/>
          <a:ext cx="230588" cy="1292182"/>
        </a:xfrm>
        <a:custGeom>
          <a:avLst/>
          <a:gdLst/>
          <a:ahLst/>
          <a:cxnLst/>
          <a:rect l="0" t="0" r="0" b="0"/>
          <a:pathLst>
            <a:path>
              <a:moveTo>
                <a:pt x="0" y="0"/>
              </a:moveTo>
              <a:lnTo>
                <a:pt x="0" y="1292182"/>
              </a:lnTo>
              <a:lnTo>
                <a:pt x="230588" y="12921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1023242" y="1616927"/>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Gill Sans MT (Body)"/>
              <a:cs typeface="Times New Roman" panose="02020603050405020304" pitchFamily="18" charset="0"/>
            </a:rPr>
            <a:t>5.1.2 SRS</a:t>
          </a:r>
          <a:endParaRPr lang="en-US" sz="2000" b="0" kern="1200" dirty="0">
            <a:latin typeface="Gill Sans MT (Body)"/>
            <a:cs typeface="Times New Roman" panose="02020603050405020304" pitchFamily="18" charset="0"/>
          </a:endParaRPr>
        </a:p>
      </dsp:txBody>
      <dsp:txXfrm>
        <a:off x="1042226" y="1635911"/>
        <a:ext cx="2463636" cy="610199"/>
      </dsp:txXfrm>
    </dsp:sp>
    <dsp:sp modelId="{CAD7C084-BA32-4CBE-92ED-84AFD360786B}">
      <dsp:nvSpPr>
        <dsp:cNvPr id="0" name=""/>
        <dsp:cNvSpPr/>
      </dsp:nvSpPr>
      <dsp:spPr>
        <a:xfrm>
          <a:off x="792654" y="648828"/>
          <a:ext cx="286271" cy="2116554"/>
        </a:xfrm>
        <a:custGeom>
          <a:avLst/>
          <a:gdLst/>
          <a:ahLst/>
          <a:cxnLst/>
          <a:rect l="0" t="0" r="0" b="0"/>
          <a:pathLst>
            <a:path>
              <a:moveTo>
                <a:pt x="0" y="0"/>
              </a:moveTo>
              <a:lnTo>
                <a:pt x="0" y="2116554"/>
              </a:lnTo>
              <a:lnTo>
                <a:pt x="286271" y="2116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78925" y="2441299"/>
          <a:ext cx="2543948"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Gill Sans MT (Body)"/>
              <a:cs typeface="Times New Roman" panose="02020603050405020304" pitchFamily="18" charset="0"/>
            </a:rPr>
            <a:t>5.1.3 Design</a:t>
          </a:r>
          <a:endParaRPr lang="en-US" sz="2000" b="0" kern="1200" dirty="0">
            <a:latin typeface="Gill Sans MT (Body)"/>
            <a:cs typeface="Times New Roman" panose="02020603050405020304" pitchFamily="18" charset="0"/>
          </a:endParaRPr>
        </a:p>
      </dsp:txBody>
      <dsp:txXfrm>
        <a:off x="1097909" y="2460283"/>
        <a:ext cx="2505980" cy="610199"/>
      </dsp:txXfrm>
    </dsp:sp>
    <dsp:sp modelId="{BB7CF8D3-04FF-4F47-9F08-A276D2C3D985}">
      <dsp:nvSpPr>
        <dsp:cNvPr id="0" name=""/>
        <dsp:cNvSpPr/>
      </dsp:nvSpPr>
      <dsp:spPr>
        <a:xfrm>
          <a:off x="792654" y="648828"/>
          <a:ext cx="250152" cy="2908448"/>
        </a:xfrm>
        <a:custGeom>
          <a:avLst/>
          <a:gdLst/>
          <a:ahLst/>
          <a:cxnLst/>
          <a:rect l="0" t="0" r="0" b="0"/>
          <a:pathLst>
            <a:path>
              <a:moveTo>
                <a:pt x="0" y="0"/>
              </a:moveTo>
              <a:lnTo>
                <a:pt x="0" y="2908448"/>
              </a:lnTo>
              <a:lnTo>
                <a:pt x="250152" y="29084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1042806" y="3233193"/>
          <a:ext cx="2585175"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smtClean="0">
              <a:latin typeface="Gill Sans MT (Body)"/>
              <a:cs typeface="Times New Roman" panose="02020603050405020304" pitchFamily="18" charset="0"/>
            </a:rPr>
            <a:t>5.1.4 Code</a:t>
          </a:r>
          <a:endParaRPr lang="en-US" sz="2000" b="0" kern="1200" dirty="0">
            <a:latin typeface="Gill Sans MT (Body)"/>
            <a:cs typeface="Times New Roman" panose="02020603050405020304" pitchFamily="18" charset="0"/>
          </a:endParaRPr>
        </a:p>
      </dsp:txBody>
      <dsp:txXfrm>
        <a:off x="1061790" y="3252177"/>
        <a:ext cx="2547207" cy="610199"/>
      </dsp:txXfrm>
    </dsp:sp>
    <dsp:sp modelId="{0CD7700C-5256-4BB9-9480-701AEA00011D}">
      <dsp:nvSpPr>
        <dsp:cNvPr id="0" name=""/>
        <dsp:cNvSpPr/>
      </dsp:nvSpPr>
      <dsp:spPr>
        <a:xfrm>
          <a:off x="792654" y="648828"/>
          <a:ext cx="250152" cy="3716580"/>
        </a:xfrm>
        <a:custGeom>
          <a:avLst/>
          <a:gdLst/>
          <a:ahLst/>
          <a:cxnLst/>
          <a:rect l="0" t="0" r="0" b="0"/>
          <a:pathLst>
            <a:path>
              <a:moveTo>
                <a:pt x="0" y="0"/>
              </a:moveTo>
              <a:lnTo>
                <a:pt x="0" y="3716580"/>
              </a:lnTo>
              <a:lnTo>
                <a:pt x="250152" y="37165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1042806" y="4041326"/>
          <a:ext cx="261266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kern="1200" smtClean="0">
              <a:latin typeface="Gill Sans MT (Body)"/>
              <a:cs typeface="Times New Roman" panose="02020603050405020304" pitchFamily="18" charset="0"/>
            </a:rPr>
            <a:t>5.1.5 Test Document</a:t>
          </a:r>
          <a:endParaRPr lang="en-US" sz="2000" kern="1200" dirty="0">
            <a:latin typeface="Gill Sans MT (Body)"/>
            <a:cs typeface="Times New Roman" panose="02020603050405020304" pitchFamily="18" charset="0"/>
          </a:endParaRPr>
        </a:p>
      </dsp:txBody>
      <dsp:txXfrm>
        <a:off x="1061790" y="4060310"/>
        <a:ext cx="2574696" cy="610199"/>
      </dsp:txXfrm>
    </dsp:sp>
    <dsp:sp modelId="{667C44B1-29A5-43B5-94BE-67B54811D099}">
      <dsp:nvSpPr>
        <dsp:cNvPr id="0" name=""/>
        <dsp:cNvSpPr/>
      </dsp:nvSpPr>
      <dsp:spPr>
        <a:xfrm>
          <a:off x="4338910" y="24489"/>
          <a:ext cx="2501604" cy="648167"/>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ja-JP" sz="2400" b="1" kern="1200" smtClean="0">
              <a:latin typeface="Gill Sans MT (Body)"/>
              <a:cs typeface="Times New Roman" panose="02020603050405020304" pitchFamily="18" charset="0"/>
            </a:rPr>
            <a:t>5.2 Testing</a:t>
          </a:r>
          <a:endParaRPr lang="en-US" sz="2400" b="1" kern="1200" dirty="0">
            <a:latin typeface="Gill Sans MT (Body)"/>
            <a:cs typeface="Times New Roman" panose="02020603050405020304" pitchFamily="18" charset="0"/>
          </a:endParaRPr>
        </a:p>
      </dsp:txBody>
      <dsp:txXfrm>
        <a:off x="4357894" y="43473"/>
        <a:ext cx="2463636" cy="610199"/>
      </dsp:txXfrm>
    </dsp:sp>
    <dsp:sp modelId="{934FBD14-EC84-4B70-919D-1E0F4F1720CE}">
      <dsp:nvSpPr>
        <dsp:cNvPr id="0" name=""/>
        <dsp:cNvSpPr/>
      </dsp:nvSpPr>
      <dsp:spPr>
        <a:xfrm>
          <a:off x="4589070" y="672657"/>
          <a:ext cx="157861" cy="530867"/>
        </a:xfrm>
        <a:custGeom>
          <a:avLst/>
          <a:gdLst/>
          <a:ahLst/>
          <a:cxnLst/>
          <a:rect l="0" t="0" r="0" b="0"/>
          <a:pathLst>
            <a:path>
              <a:moveTo>
                <a:pt x="0" y="0"/>
              </a:moveTo>
              <a:lnTo>
                <a:pt x="0" y="530867"/>
              </a:lnTo>
              <a:lnTo>
                <a:pt x="157861" y="5308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4746932" y="879441"/>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smtClean="0">
              <a:latin typeface="Gill Sans MT (Body)"/>
              <a:cs typeface="Times New Roman" pitchFamily="18" charset="0"/>
            </a:rPr>
            <a:t>5.2.1</a:t>
          </a:r>
          <a:r>
            <a:rPr lang="en-US" sz="2000" kern="1200" smtClean="0">
              <a:latin typeface="Gill Sans MT (Body)"/>
              <a:cs typeface="Times New Roman" pitchFamily="18" charset="0"/>
            </a:rPr>
            <a:t>Test</a:t>
          </a:r>
          <a:r>
            <a:rPr lang="en-US" sz="2000" kern="1200" smtClean="0">
              <a:latin typeface="Gill Sans MT (Body)"/>
            </a:rPr>
            <a:t> Process</a:t>
          </a:r>
          <a:endParaRPr lang="en-US" sz="2000" kern="1200" dirty="0">
            <a:latin typeface="Gill Sans MT (Body)"/>
          </a:endParaRPr>
        </a:p>
      </dsp:txBody>
      <dsp:txXfrm>
        <a:off x="4765916" y="898425"/>
        <a:ext cx="2463636" cy="610199"/>
      </dsp:txXfrm>
    </dsp:sp>
    <dsp:sp modelId="{C110F877-AC61-4386-86C3-59400E70A537}">
      <dsp:nvSpPr>
        <dsp:cNvPr id="0" name=""/>
        <dsp:cNvSpPr/>
      </dsp:nvSpPr>
      <dsp:spPr>
        <a:xfrm>
          <a:off x="4589070" y="672657"/>
          <a:ext cx="166778" cy="1291350"/>
        </a:xfrm>
        <a:custGeom>
          <a:avLst/>
          <a:gdLst/>
          <a:ahLst/>
          <a:cxnLst/>
          <a:rect l="0" t="0" r="0" b="0"/>
          <a:pathLst>
            <a:path>
              <a:moveTo>
                <a:pt x="0" y="0"/>
              </a:moveTo>
              <a:lnTo>
                <a:pt x="0" y="1291350"/>
              </a:lnTo>
              <a:lnTo>
                <a:pt x="166778" y="12913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4755849" y="1639923"/>
          <a:ext cx="2501604" cy="648167"/>
        </a:xfrm>
        <a:prstGeom prst="roundRect">
          <a:avLst>
            <a:gd name="adj" fmla="val 10000"/>
          </a:avLst>
        </a:prstGeom>
        <a:solidFill>
          <a:schemeClr val="accent4">
            <a:lumMod val="60000"/>
            <a:lumOff val="40000"/>
            <a:alpha val="9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smtClean="0">
              <a:latin typeface="Gill Sans MT (Body)"/>
              <a:cs typeface="Times New Roman" pitchFamily="18" charset="0"/>
            </a:rPr>
            <a:t>5.2.2</a:t>
          </a:r>
          <a:r>
            <a:rPr lang="en-US" sz="2000" kern="1200" smtClean="0">
              <a:latin typeface="Gill Sans MT (Body)"/>
              <a:cs typeface="Times New Roman" pitchFamily="18" charset="0"/>
            </a:rPr>
            <a:t>Test</a:t>
          </a:r>
          <a:r>
            <a:rPr lang="en-US" sz="2000" kern="1200" smtClean="0">
              <a:latin typeface="Gill Sans MT (Body)"/>
            </a:rPr>
            <a:t> Report</a:t>
          </a:r>
          <a:endParaRPr lang="en-US" sz="2000" kern="1200" dirty="0">
            <a:latin typeface="Gill Sans MT (Body)"/>
          </a:endParaRPr>
        </a:p>
      </dsp:txBody>
      <dsp:txXfrm>
        <a:off x="4774833" y="1658907"/>
        <a:ext cx="2463636" cy="6101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FBB19-0126-4A26-B232-303B9D304E27}" type="datetimeFigureOut">
              <a:rPr lang="en-US" smtClean="0"/>
              <a:t>8/23/2016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072A45-B6AA-4BAC-8749-04CBEB3971BE}" type="slidenum">
              <a:rPr lang="en-US" smtClean="0"/>
              <a:t>‹#›</a:t>
            </a:fld>
            <a:endParaRPr lang="en-US"/>
          </a:p>
        </p:txBody>
      </p:sp>
    </p:spTree>
    <p:extLst>
      <p:ext uri="{BB962C8B-B14F-4D97-AF65-F5344CB8AC3E}">
        <p14:creationId xmlns:p14="http://schemas.microsoft.com/office/powerpoint/2010/main" val="1172750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072A45-B6AA-4BAC-8749-04CBEB3971BE}" type="slidenum">
              <a:rPr lang="en-US" smtClean="0"/>
              <a:t>6</a:t>
            </a:fld>
            <a:endParaRPr lang="en-US"/>
          </a:p>
        </p:txBody>
      </p:sp>
    </p:spTree>
    <p:extLst>
      <p:ext uri="{BB962C8B-B14F-4D97-AF65-F5344CB8AC3E}">
        <p14:creationId xmlns:p14="http://schemas.microsoft.com/office/powerpoint/2010/main" val="208292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131702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8468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85289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176713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pPr/>
              <a:t>8/23/2016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989328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5032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717983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7955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5495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1105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8442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385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735146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8275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8698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5965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4271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767822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0136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2331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2614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864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0665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C19A3A-8540-45AB-80CF-3967564A1FBC}"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627579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1066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7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56343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7612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41755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62359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7525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727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689995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0048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C19A3A-8540-45AB-80CF-3967564A1FBC}" type="datetimeFigureOut">
              <a:rPr lang="en-US" smtClean="0"/>
              <a:t>8/23/2016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2607956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06270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7515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3161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41311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46217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1128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66096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96496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28037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973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C19A3A-8540-45AB-80CF-3967564A1FBC}" type="datetimeFigureOut">
              <a:rPr lang="en-US" smtClean="0"/>
              <a:t>8/23/2016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7471892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131600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22537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36110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46675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54621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70664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75577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93889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2624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619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C19A3A-8540-45AB-80CF-3967564A1FBC}" type="datetimeFigureOut">
              <a:rPr lang="en-US" smtClean="0"/>
              <a:t>8/23/2016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6575129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024690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24195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11252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4050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22010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90382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28448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5939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94403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234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19A3A-8540-45AB-80CF-3967564A1FBC}" type="datetimeFigureOut">
              <a:rPr lang="en-US" smtClean="0"/>
              <a:t>8/23/2016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02013294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4079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88287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solidFill>
                  <a:prstClr val="black">
                    <a:tint val="75000"/>
                  </a:prstClr>
                </a:solidFill>
              </a:rPr>
              <a:pPr/>
              <a:t>8/23/2016</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13044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979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4704234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80093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8/23/2016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575359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8/23/2016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19644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19A3A-8540-45AB-80CF-3967564A1FBC}" type="datetimeFigureOut">
              <a:rPr lang="en-US" smtClean="0"/>
              <a:t>8/23/2016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6CFEE-36C4-4A0C-BC89-DCE02F99B3D3}" type="slidenum">
              <a:rPr lang="en-US" smtClean="0"/>
              <a:t>‹#›</a:t>
            </a:fld>
            <a:endParaRPr lang="en-US"/>
          </a:p>
        </p:txBody>
      </p:sp>
    </p:spTree>
    <p:extLst>
      <p:ext uri="{BB962C8B-B14F-4D97-AF65-F5344CB8AC3E}">
        <p14:creationId xmlns:p14="http://schemas.microsoft.com/office/powerpoint/2010/main" val="2273938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8199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02729-54C6-4CBA-8568-979BB236B6B0}"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86197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239869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391972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solidFill>
                  <a:prstClr val="black">
                    <a:tint val="75000"/>
                  </a:prstClr>
                </a:solidFill>
              </a:rPr>
              <a:pPr/>
              <a:t>8/23/2016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859564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7319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Lst>
  <p:txStyles>
    <p:titleStyle>
      <a:lvl1pPr algn="ctr" defTabSz="1219170" rtl="0" eaLnBrk="1" latinLnBrk="1" hangingPunct="1">
        <a:spcBef>
          <a:spcPct val="0"/>
        </a:spcBef>
        <a:buNone/>
        <a:defRPr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gif"/></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5.xml"/><Relationship Id="rId5" Type="http://schemas.openxmlformats.org/officeDocument/2006/relationships/image" Target="../media/image6.png"/><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sangnvus/201605JS01"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05420" y="3909054"/>
            <a:ext cx="5663272" cy="338554"/>
          </a:xfrm>
          <a:prstGeom prst="rect">
            <a:avLst/>
          </a:prstGeom>
          <a:noFill/>
        </p:spPr>
        <p:txBody>
          <a:bodyPr wrap="square">
            <a:spAutoFit/>
          </a:bodyPr>
          <a:lstStyle/>
          <a:p>
            <a:pPr latinLnBrk="1">
              <a:defRPr/>
            </a:pPr>
            <a:r>
              <a:rPr lang="en-US" altLang="ko-KR" sz="1600" b="1">
                <a:solidFill>
                  <a:prstClr val="white"/>
                </a:solidFill>
                <a:latin typeface="Arial" pitchFamily="34" charset="0"/>
                <a:cs typeface="Arial" pitchFamily="34" charset="0"/>
              </a:rPr>
              <a:t>VIETNAMESE STUDY SYSTEM FOR JAPANESE</a:t>
            </a:r>
            <a:endParaRPr lang="en-US" altLang="ko-KR" sz="1600" b="1" dirty="0">
              <a:solidFill>
                <a:prstClr val="white"/>
              </a:solidFill>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31056"/>
            <a:ext cx="5766483" cy="17779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8725919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5000" y="2813051"/>
            <a:ext cx="3015744" cy="77421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100" spc="-150" smtClean="0">
                <a:solidFill>
                  <a:prstClr val="white"/>
                </a:solidFill>
                <a:latin typeface="Arial" panose="020B0604020202020204" pitchFamily="34" charset="0"/>
                <a:cs typeface="Arial" panose="020B0604020202020204" pitchFamily="34" charset="0"/>
              </a:rPr>
              <a:t>ソフトウェ アプロセス モ</a:t>
            </a:r>
            <a:r>
              <a:rPr lang="ja-JP" altLang="en-US" sz="1100" spc="-150">
                <a:solidFill>
                  <a:prstClr val="white"/>
                </a:solidFill>
                <a:latin typeface="Arial" panose="020B0604020202020204" pitchFamily="34" charset="0"/>
                <a:cs typeface="Arial" panose="020B0604020202020204" pitchFamily="34" charset="0"/>
              </a:rPr>
              <a:t>デ</a:t>
            </a:r>
            <a:r>
              <a:rPr lang="ja-JP" altLang="en-US" sz="1100" spc="-150" smtClean="0">
                <a:solidFill>
                  <a:prstClr val="white"/>
                </a:solidFill>
                <a:latin typeface="Arial" panose="020B0604020202020204" pitchFamily="34" charset="0"/>
                <a:cs typeface="Arial" panose="020B0604020202020204" pitchFamily="34" charset="0"/>
              </a:rPr>
              <a:t>ル</a:t>
            </a:r>
          </a:p>
          <a:p>
            <a:pPr marL="1206500"/>
            <a:r>
              <a:rPr lang="en-US" altLang="ja-JP" sz="1400" spc="-150">
                <a:solidFill>
                  <a:prstClr val="white"/>
                </a:solidFill>
                <a:latin typeface="Arial" panose="020B0604020202020204" pitchFamily="34" charset="0"/>
                <a:cs typeface="Arial" panose="020B0604020202020204" pitchFamily="34" charset="0"/>
              </a:rPr>
              <a:t>Software Process Model</a:t>
            </a:r>
            <a:endParaRPr lang="en-US" sz="1400" dirty="0">
              <a:solidFill>
                <a:prstClr val="white"/>
              </a:solidFill>
            </a:endParaRPr>
          </a:p>
        </p:txBody>
      </p:sp>
      <p:sp>
        <p:nvSpPr>
          <p:cNvPr id="7" name="Rectangle 6"/>
          <p:cNvSpPr/>
          <p:nvPr/>
        </p:nvSpPr>
        <p:spPr>
          <a:xfrm>
            <a:off x="3791456" y="2813050"/>
            <a:ext cx="3015744" cy="774213"/>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プロジェクト組織</a:t>
            </a:r>
          </a:p>
          <a:p>
            <a:pPr marL="1206500"/>
            <a:r>
              <a:rPr lang="en-US" sz="1400" spc="-150">
                <a:solidFill>
                  <a:prstClr val="white"/>
                </a:solidFill>
                <a:latin typeface="Arial" panose="020B0604020202020204" pitchFamily="34" charset="0"/>
                <a:cs typeface="Arial" panose="020B0604020202020204" pitchFamily="34" charset="0"/>
              </a:rPr>
              <a:t>Project Organization</a:t>
            </a:r>
            <a:endParaRPr lang="en-US" sz="1400" dirty="0">
              <a:solidFill>
                <a:prstClr val="white"/>
              </a:solidFill>
            </a:endParaRPr>
          </a:p>
        </p:txBody>
      </p:sp>
      <p:sp>
        <p:nvSpPr>
          <p:cNvPr id="8" name="Rectangle 7"/>
          <p:cNvSpPr/>
          <p:nvPr/>
        </p:nvSpPr>
        <p:spPr>
          <a:xfrm>
            <a:off x="635000" y="3675206"/>
            <a:ext cx="3015744" cy="774214"/>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プロジェクト計画</a:t>
            </a:r>
          </a:p>
          <a:p>
            <a:pPr marL="1206500"/>
            <a:r>
              <a:rPr lang="en-US" sz="1400" spc="-150">
                <a:solidFill>
                  <a:prstClr val="white"/>
                </a:solidFill>
                <a:latin typeface="Arial" panose="020B0604020202020204" pitchFamily="34" charset="0"/>
                <a:cs typeface="Arial" panose="020B0604020202020204" pitchFamily="34" charset="0"/>
              </a:rPr>
              <a:t>Project Schedule</a:t>
            </a:r>
            <a:endParaRPr lang="en-US" sz="1400" dirty="0">
              <a:solidFill>
                <a:prstClr val="white"/>
              </a:solidFill>
            </a:endParaRPr>
          </a:p>
        </p:txBody>
      </p:sp>
      <p:sp>
        <p:nvSpPr>
          <p:cNvPr id="9" name="Rectangle 8"/>
          <p:cNvSpPr/>
          <p:nvPr/>
        </p:nvSpPr>
        <p:spPr>
          <a:xfrm>
            <a:off x="3791456" y="3675206"/>
            <a:ext cx="3015744" cy="774214"/>
          </a:xfrm>
          <a:prstGeom prst="rect">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目標 と 成果物</a:t>
            </a:r>
          </a:p>
          <a:p>
            <a:pPr marL="1206500"/>
            <a:r>
              <a:rPr lang="en-US" sz="1400" spc="-150">
                <a:solidFill>
                  <a:prstClr val="white"/>
                </a:solidFill>
                <a:latin typeface="Arial" panose="020B0604020202020204" pitchFamily="34" charset="0"/>
                <a:cs typeface="Arial" panose="020B0604020202020204" pitchFamily="34" charset="0"/>
              </a:rPr>
              <a:t>Objectives &amp; deliverables</a:t>
            </a:r>
            <a:endParaRPr lang="en-US" sz="1400" dirty="0">
              <a:solidFill>
                <a:prstClr val="white"/>
              </a:solidFill>
            </a:endParaRPr>
          </a:p>
        </p:txBody>
      </p:sp>
      <p:sp>
        <p:nvSpPr>
          <p:cNvPr id="12" name="TextBox 11"/>
          <p:cNvSpPr txBox="1"/>
          <p:nvPr/>
        </p:nvSpPr>
        <p:spPr>
          <a:xfrm>
            <a:off x="635000" y="1340400"/>
            <a:ext cx="5613400" cy="1446550"/>
          </a:xfrm>
          <a:prstGeom prst="rect">
            <a:avLst/>
          </a:prstGeom>
          <a:noFill/>
          <a:effectLst>
            <a:outerShdw blurRad="50800" dist="38100" dir="5400000" algn="t" rotWithShape="0">
              <a:prstClr val="black">
                <a:alpha val="40000"/>
              </a:prstClr>
            </a:outerShdw>
          </a:effectLst>
        </p:spPr>
        <p:txBody>
          <a:bodyPr wrap="square" rtlCol="0">
            <a:spAutoFit/>
          </a:bodyPr>
          <a:lstStyle/>
          <a:p>
            <a:r>
              <a:rPr lang="ja-JP" altLang="en-US" sz="4400" spc="-300">
                <a:solidFill>
                  <a:prstClr val="black">
                    <a:lumMod val="65000"/>
                    <a:lumOff val="35000"/>
                  </a:prstClr>
                </a:solidFill>
                <a:latin typeface="Arial" panose="020B0604020202020204" pitchFamily="34" charset="0"/>
                <a:cs typeface="Arial" panose="020B0604020202020204" pitchFamily="34" charset="0"/>
              </a:rPr>
              <a:t>プロジェクト管理  </a:t>
            </a:r>
            <a:r>
              <a:rPr lang="en-US" sz="4400" spc="-300">
                <a:solidFill>
                  <a:prstClr val="black">
                    <a:lumMod val="65000"/>
                    <a:lumOff val="35000"/>
                  </a:prstClr>
                </a:solidFill>
                <a:latin typeface="Arial" panose="020B0604020202020204" pitchFamily="34" charset="0"/>
                <a:cs typeface="Arial" panose="020B0604020202020204" pitchFamily="34" charset="0"/>
              </a:rPr>
              <a:t>Project Management</a:t>
            </a:r>
            <a:endParaRPr lang="en-US" sz="4400" spc="-300" dirty="0">
              <a:solidFill>
                <a:prstClr val="black">
                  <a:lumMod val="65000"/>
                  <a:lumOff val="35000"/>
                </a:prstClr>
              </a:solidFill>
              <a:latin typeface="Arial" panose="020B0604020202020204" pitchFamily="34" charset="0"/>
              <a:cs typeface="Arial" panose="020B0604020202020204" pitchFamily="34" charset="0"/>
            </a:endParaRPr>
          </a:p>
        </p:txBody>
      </p:sp>
      <p:sp>
        <p:nvSpPr>
          <p:cNvPr id="13" name="Rectangle 12"/>
          <p:cNvSpPr/>
          <p:nvPr/>
        </p:nvSpPr>
        <p:spPr>
          <a:xfrm>
            <a:off x="635000" y="2813050"/>
            <a:ext cx="1059944" cy="7742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01</a:t>
            </a:r>
            <a:endParaRPr lang="en-US" sz="3200" spc="-300" dirty="0">
              <a:solidFill>
                <a:prstClr val="white"/>
              </a:solidFill>
              <a:latin typeface="Arial" panose="020B0604020202020204" pitchFamily="34" charset="0"/>
              <a:cs typeface="Arial" panose="020B0604020202020204" pitchFamily="34" charset="0"/>
            </a:endParaRPr>
          </a:p>
        </p:txBody>
      </p:sp>
      <p:sp>
        <p:nvSpPr>
          <p:cNvPr id="14" name="Rectangle 13"/>
          <p:cNvSpPr/>
          <p:nvPr/>
        </p:nvSpPr>
        <p:spPr>
          <a:xfrm>
            <a:off x="3791456" y="2813051"/>
            <a:ext cx="1059944" cy="7742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02</a:t>
            </a:r>
            <a:endParaRPr lang="en-US" sz="3200" spc="-300" dirty="0">
              <a:solidFill>
                <a:prstClr val="white"/>
              </a:solidFill>
              <a:latin typeface="Arial" panose="020B0604020202020204" pitchFamily="34" charset="0"/>
              <a:cs typeface="Arial" panose="020B0604020202020204" pitchFamily="34" charset="0"/>
            </a:endParaRPr>
          </a:p>
        </p:txBody>
      </p:sp>
      <p:sp>
        <p:nvSpPr>
          <p:cNvPr id="15" name="Rectangle 14"/>
          <p:cNvSpPr/>
          <p:nvPr/>
        </p:nvSpPr>
        <p:spPr>
          <a:xfrm>
            <a:off x="635000" y="3675205"/>
            <a:ext cx="1059944" cy="77421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03</a:t>
            </a:r>
            <a:endParaRPr lang="en-US" sz="3200" spc="-300" dirty="0">
              <a:solidFill>
                <a:prstClr val="white"/>
              </a:solidFill>
              <a:latin typeface="Arial" panose="020B0604020202020204" pitchFamily="34" charset="0"/>
              <a:cs typeface="Arial" panose="020B0604020202020204" pitchFamily="34" charset="0"/>
            </a:endParaRPr>
          </a:p>
        </p:txBody>
      </p:sp>
      <p:sp>
        <p:nvSpPr>
          <p:cNvPr id="16" name="Rectangle 15"/>
          <p:cNvSpPr/>
          <p:nvPr/>
        </p:nvSpPr>
        <p:spPr>
          <a:xfrm>
            <a:off x="3791456" y="3675206"/>
            <a:ext cx="1059944" cy="77421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04</a:t>
            </a:r>
            <a:endParaRPr lang="en-US" sz="3200" spc="-300" dirty="0">
              <a:solidFill>
                <a:prstClr val="white"/>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823" r="6224"/>
          <a:stretch/>
        </p:blipFill>
        <p:spPr>
          <a:xfrm>
            <a:off x="6986953" y="911129"/>
            <a:ext cx="5134709" cy="4967917"/>
          </a:xfrm>
          <a:prstGeom prst="rect">
            <a:avLst/>
          </a:prstGeom>
          <a:effectLst>
            <a:outerShdw blurRad="50800" dist="38100" dir="8100000" algn="tr" rotWithShape="0">
              <a:prstClr val="black">
                <a:alpha val="40000"/>
              </a:prstClr>
            </a:outerShdw>
          </a:effectLst>
        </p:spPr>
      </p:pic>
      <p:sp>
        <p:nvSpPr>
          <p:cNvPr id="22" name="Rectangle 21"/>
          <p:cNvSpPr/>
          <p:nvPr/>
        </p:nvSpPr>
        <p:spPr>
          <a:xfrm>
            <a:off x="635000" y="4537363"/>
            <a:ext cx="3015744" cy="774214"/>
          </a:xfrm>
          <a:prstGeom prst="rect">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050" spc="-150">
                <a:solidFill>
                  <a:prstClr val="white"/>
                </a:solidFill>
                <a:latin typeface="Arial" panose="020B0604020202020204" pitchFamily="34" charset="0"/>
                <a:cs typeface="Arial" panose="020B0604020202020204" pitchFamily="34" charset="0"/>
              </a:rPr>
              <a:t>ツールと インフラストラクチャ</a:t>
            </a:r>
          </a:p>
          <a:p>
            <a:pPr marL="1206500"/>
            <a:r>
              <a:rPr lang="en-US" altLang="ja-JP" sz="1400" spc="-150">
                <a:solidFill>
                  <a:prstClr val="white"/>
                </a:solidFill>
                <a:latin typeface="Arial" panose="020B0604020202020204" pitchFamily="34" charset="0"/>
                <a:cs typeface="Arial" panose="020B0604020202020204" pitchFamily="34" charset="0"/>
              </a:rPr>
              <a:t>Tools &amp; Infrastructure</a:t>
            </a:r>
            <a:endParaRPr lang="en-US" sz="1400" dirty="0">
              <a:solidFill>
                <a:prstClr val="white"/>
              </a:solidFill>
            </a:endParaRPr>
          </a:p>
        </p:txBody>
      </p:sp>
      <p:sp>
        <p:nvSpPr>
          <p:cNvPr id="23" name="Rectangle 22"/>
          <p:cNvSpPr/>
          <p:nvPr/>
        </p:nvSpPr>
        <p:spPr>
          <a:xfrm>
            <a:off x="3791456" y="4537363"/>
            <a:ext cx="3015744" cy="77421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400" spc="-150">
                <a:solidFill>
                  <a:prstClr val="white"/>
                </a:solidFill>
                <a:latin typeface="Arial" panose="020B0604020202020204" pitchFamily="34" charset="0"/>
                <a:cs typeface="Arial" panose="020B0604020202020204" pitchFamily="34" charset="0"/>
              </a:rPr>
              <a:t>リスク管理</a:t>
            </a:r>
          </a:p>
          <a:p>
            <a:pPr marL="1206500"/>
            <a:r>
              <a:rPr lang="en-US" sz="1400" spc="-150">
                <a:solidFill>
                  <a:prstClr val="white"/>
                </a:solidFill>
                <a:latin typeface="Arial" panose="020B0604020202020204" pitchFamily="34" charset="0"/>
                <a:cs typeface="Arial" panose="020B0604020202020204" pitchFamily="34" charset="0"/>
              </a:rPr>
              <a:t>Risks  management</a:t>
            </a:r>
            <a:endParaRPr lang="en-US" sz="1400" dirty="0">
              <a:solidFill>
                <a:prstClr val="white"/>
              </a:solidFill>
            </a:endParaRPr>
          </a:p>
        </p:txBody>
      </p:sp>
      <p:sp>
        <p:nvSpPr>
          <p:cNvPr id="24" name="Rectangle 23"/>
          <p:cNvSpPr/>
          <p:nvPr/>
        </p:nvSpPr>
        <p:spPr>
          <a:xfrm>
            <a:off x="635000" y="4537362"/>
            <a:ext cx="1059944" cy="77421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05</a:t>
            </a:r>
            <a:endParaRPr lang="en-US" sz="3200" spc="-300" dirty="0">
              <a:solidFill>
                <a:prstClr val="white"/>
              </a:solidFill>
              <a:latin typeface="Arial" panose="020B0604020202020204" pitchFamily="34" charset="0"/>
              <a:cs typeface="Arial" panose="020B0604020202020204" pitchFamily="34" charset="0"/>
            </a:endParaRPr>
          </a:p>
        </p:txBody>
      </p:sp>
      <p:sp>
        <p:nvSpPr>
          <p:cNvPr id="25" name="Rectangle 24"/>
          <p:cNvSpPr/>
          <p:nvPr/>
        </p:nvSpPr>
        <p:spPr>
          <a:xfrm>
            <a:off x="3791456" y="4537363"/>
            <a:ext cx="1059944" cy="77421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06</a:t>
            </a:r>
            <a:endParaRPr lang="en-US" sz="3200" spc="-300" dirty="0">
              <a:solidFill>
                <a:prstClr val="white"/>
              </a:solidFill>
              <a:latin typeface="Arial" panose="020B0604020202020204" pitchFamily="34" charset="0"/>
              <a:cs typeface="Arial" panose="020B0604020202020204" pitchFamily="34" charset="0"/>
            </a:endParaRPr>
          </a:p>
        </p:txBody>
      </p:sp>
      <p:sp>
        <p:nvSpPr>
          <p:cNvPr id="26" name="Rectangle 25"/>
          <p:cNvSpPr/>
          <p:nvPr/>
        </p:nvSpPr>
        <p:spPr>
          <a:xfrm>
            <a:off x="635000" y="5399519"/>
            <a:ext cx="3015744" cy="774214"/>
          </a:xfrm>
          <a:prstGeom prst="rect">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200" spc="-150">
                <a:solidFill>
                  <a:prstClr val="white"/>
                </a:solidFill>
                <a:latin typeface="Arial" panose="020B0604020202020204" pitchFamily="34" charset="0"/>
                <a:cs typeface="Arial" panose="020B0604020202020204" pitchFamily="34" charset="0"/>
              </a:rPr>
              <a:t>コンフィグレーション管理</a:t>
            </a:r>
          </a:p>
          <a:p>
            <a:pPr marL="1206500"/>
            <a:r>
              <a:rPr lang="en-US" sz="1300" spc="-150">
                <a:solidFill>
                  <a:prstClr val="white"/>
                </a:solidFill>
                <a:latin typeface="Arial" panose="020B0604020202020204" pitchFamily="34" charset="0"/>
                <a:cs typeface="Arial" panose="020B0604020202020204" pitchFamily="34" charset="0"/>
              </a:rPr>
              <a:t>Configuration management</a:t>
            </a:r>
            <a:endParaRPr lang="en-US" sz="1300" dirty="0">
              <a:solidFill>
                <a:prstClr val="white"/>
              </a:solidFill>
            </a:endParaRPr>
          </a:p>
        </p:txBody>
      </p:sp>
      <p:sp>
        <p:nvSpPr>
          <p:cNvPr id="27" name="Rectangle 26"/>
          <p:cNvSpPr/>
          <p:nvPr/>
        </p:nvSpPr>
        <p:spPr>
          <a:xfrm>
            <a:off x="3791456" y="5399519"/>
            <a:ext cx="3015744" cy="774214"/>
          </a:xfrm>
          <a:prstGeom prst="rect">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ja-JP" altLang="en-US" sz="1200" spc="-150">
                <a:solidFill>
                  <a:prstClr val="white"/>
                </a:solidFill>
                <a:latin typeface="Arial" panose="020B0604020202020204" pitchFamily="34" charset="0"/>
                <a:cs typeface="Arial" panose="020B0604020202020204" pitchFamily="34" charset="0"/>
              </a:rPr>
              <a:t>コミュニケーション管理</a:t>
            </a:r>
          </a:p>
          <a:p>
            <a:pPr marL="1206500"/>
            <a:r>
              <a:rPr lang="en-US" sz="1200" spc="-150">
                <a:solidFill>
                  <a:prstClr val="white"/>
                </a:solidFill>
                <a:latin typeface="Arial" panose="020B0604020202020204" pitchFamily="34" charset="0"/>
                <a:cs typeface="Arial" panose="020B0604020202020204" pitchFamily="34" charset="0"/>
              </a:rPr>
              <a:t>Communication management</a:t>
            </a:r>
            <a:endParaRPr lang="en-US" sz="1200" dirty="0">
              <a:solidFill>
                <a:prstClr val="white"/>
              </a:solidFill>
            </a:endParaRPr>
          </a:p>
        </p:txBody>
      </p:sp>
      <p:sp>
        <p:nvSpPr>
          <p:cNvPr id="28" name="Rectangle 27"/>
          <p:cNvSpPr/>
          <p:nvPr/>
        </p:nvSpPr>
        <p:spPr>
          <a:xfrm>
            <a:off x="635000" y="5399518"/>
            <a:ext cx="1059944" cy="77421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07</a:t>
            </a:r>
            <a:endParaRPr lang="en-US" sz="3200" spc="-300" dirty="0">
              <a:solidFill>
                <a:prstClr val="white"/>
              </a:solidFill>
              <a:latin typeface="Arial" panose="020B0604020202020204" pitchFamily="34" charset="0"/>
              <a:cs typeface="Arial" panose="020B0604020202020204" pitchFamily="34" charset="0"/>
            </a:endParaRPr>
          </a:p>
        </p:txBody>
      </p:sp>
      <p:sp>
        <p:nvSpPr>
          <p:cNvPr id="29" name="Rectangle 28"/>
          <p:cNvSpPr/>
          <p:nvPr/>
        </p:nvSpPr>
        <p:spPr>
          <a:xfrm>
            <a:off x="3791456" y="5399519"/>
            <a:ext cx="1059944" cy="77421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08</a:t>
            </a:r>
            <a:endParaRPr lang="en-US" sz="3200" spc="-300" dirty="0">
              <a:solidFill>
                <a:prstClr val="white"/>
              </a:solidFill>
              <a:latin typeface="Arial" panose="020B0604020202020204" pitchFamily="34" charset="0"/>
              <a:cs typeface="Arial" panose="020B0604020202020204" pitchFamily="34" charset="0"/>
            </a:endParaRPr>
          </a:p>
        </p:txBody>
      </p:sp>
      <p:grpSp>
        <p:nvGrpSpPr>
          <p:cNvPr id="30" name="Group 29"/>
          <p:cNvGrpSpPr/>
          <p:nvPr/>
        </p:nvGrpSpPr>
        <p:grpSpPr>
          <a:xfrm>
            <a:off x="0" y="6476870"/>
            <a:ext cx="12192000" cy="423333"/>
            <a:chOff x="0" y="6434667"/>
            <a:chExt cx="12192000" cy="423333"/>
          </a:xfrm>
          <a:solidFill>
            <a:srgbClr val="188ED6"/>
          </a:solidFill>
        </p:grpSpPr>
        <p:sp>
          <p:nvSpPr>
            <p:cNvPr id="31" name="Rectangle 30"/>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1259208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2</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smtClean="0">
                <a:solidFill>
                  <a:schemeClr val="bg1"/>
                </a:solidFill>
                <a:latin typeface="Arial" panose="020B0604020202020204" pitchFamily="34" charset="0"/>
                <a:cs typeface="Arial" panose="020B0604020202020204" pitchFamily="34" charset="0"/>
              </a:rPr>
              <a:t>ソ</a:t>
            </a:r>
            <a:r>
              <a:rPr lang="ja-JP" altLang="en-US" sz="3600">
                <a:solidFill>
                  <a:schemeClr val="bg1"/>
                </a:solidFill>
                <a:latin typeface="Arial" panose="020B0604020202020204" pitchFamily="34" charset="0"/>
                <a:cs typeface="Arial" panose="020B0604020202020204" pitchFamily="34" charset="0"/>
              </a:rPr>
              <a:t>フトウェ アプロセス モデル  </a:t>
            </a:r>
            <a:r>
              <a:rPr lang="en-US" altLang="ja-JP" sz="3600">
                <a:solidFill>
                  <a:schemeClr val="bg1"/>
                </a:solidFill>
                <a:latin typeface="Arial" panose="020B0604020202020204" pitchFamily="34" charset="0"/>
                <a:cs typeface="Arial" panose="020B0604020202020204" pitchFamily="34" charset="0"/>
              </a:rPr>
              <a:t>Software Process Model</a:t>
            </a:r>
            <a:r>
              <a:rPr lang="en-US" sz="3600" smtClean="0">
                <a:solidFill>
                  <a:schemeClr val="bg1"/>
                </a:solidFill>
              </a:rPr>
              <a:t> </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8" name="Content Placeholder 3"/>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89" y="1661681"/>
            <a:ext cx="7177329" cy="4267200"/>
          </a:xfrm>
          <a:prstGeom prst="rect">
            <a:avLst/>
          </a:prstGeom>
          <a:noFill/>
          <a:effectLst>
            <a:outerShdw blurRad="50800" dist="38100" dir="8100000" algn="tr" rotWithShape="0">
              <a:prstClr val="black">
                <a:alpha val="40000"/>
              </a:prstClr>
            </a:outerShdw>
          </a:effectLst>
          <a:extLst/>
        </p:spPr>
      </p:pic>
      <p:sp>
        <p:nvSpPr>
          <p:cNvPr id="29" name="Rectangle 28"/>
          <p:cNvSpPr/>
          <p:nvPr/>
        </p:nvSpPr>
        <p:spPr>
          <a:xfrm>
            <a:off x="1889695" y="6000657"/>
            <a:ext cx="4975761" cy="371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accent4">
                    <a:lumMod val="50000"/>
                  </a:schemeClr>
                </a:solidFill>
                <a:latin typeface="Arial" panose="020B0604020202020204" pitchFamily="34" charset="0"/>
                <a:cs typeface="Arial" panose="020B0604020202020204" pitchFamily="34" charset="0"/>
              </a:rPr>
              <a:t>FPT Software process model</a:t>
            </a:r>
            <a:endParaRPr lang="en-US" dirty="0">
              <a:solidFill>
                <a:schemeClr val="accent4">
                  <a:lumMod val="50000"/>
                </a:schemeClr>
              </a:solidFill>
              <a:latin typeface="Arial" panose="020B0604020202020204" pitchFamily="34" charset="0"/>
              <a:cs typeface="Arial" panose="020B0604020202020204" pitchFamily="34" charset="0"/>
            </a:endParaRPr>
          </a:p>
        </p:txBody>
      </p:sp>
      <p:sp>
        <p:nvSpPr>
          <p:cNvPr id="8" name="Rounded Rectangle 7"/>
          <p:cNvSpPr/>
          <p:nvPr/>
        </p:nvSpPr>
        <p:spPr>
          <a:xfrm>
            <a:off x="8194431" y="2092653"/>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Initiation phase</a:t>
            </a:r>
          </a:p>
        </p:txBody>
      </p:sp>
      <p:sp>
        <p:nvSpPr>
          <p:cNvPr id="32" name="Rounded Rectangle 31"/>
          <p:cNvSpPr/>
          <p:nvPr/>
        </p:nvSpPr>
        <p:spPr>
          <a:xfrm>
            <a:off x="8194431" y="2665537"/>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Definition phase</a:t>
            </a:r>
          </a:p>
        </p:txBody>
      </p:sp>
      <p:sp>
        <p:nvSpPr>
          <p:cNvPr id="33" name="Rounded Rectangle 32"/>
          <p:cNvSpPr/>
          <p:nvPr/>
        </p:nvSpPr>
        <p:spPr>
          <a:xfrm>
            <a:off x="8196897" y="3242359"/>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Solution phase</a:t>
            </a:r>
          </a:p>
        </p:txBody>
      </p:sp>
      <p:sp>
        <p:nvSpPr>
          <p:cNvPr id="34" name="Rounded Rectangle 33"/>
          <p:cNvSpPr/>
          <p:nvPr/>
        </p:nvSpPr>
        <p:spPr>
          <a:xfrm>
            <a:off x="8194431" y="3815243"/>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Construction phase</a:t>
            </a:r>
          </a:p>
        </p:txBody>
      </p:sp>
      <p:sp>
        <p:nvSpPr>
          <p:cNvPr id="35" name="Rounded Rectangle 34"/>
          <p:cNvSpPr/>
          <p:nvPr/>
        </p:nvSpPr>
        <p:spPr>
          <a:xfrm>
            <a:off x="8194431" y="4392065"/>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Transition</a:t>
            </a:r>
          </a:p>
        </p:txBody>
      </p:sp>
      <p:sp>
        <p:nvSpPr>
          <p:cNvPr id="36" name="Rounded Rectangle 35"/>
          <p:cNvSpPr/>
          <p:nvPr/>
        </p:nvSpPr>
        <p:spPr>
          <a:xfrm>
            <a:off x="8194431" y="4964949"/>
            <a:ext cx="2965938" cy="467807"/>
          </a:xfrm>
          <a:prstGeom prst="roundRect">
            <a:avLst/>
          </a:prstGeom>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a:solidFill>
                  <a:schemeClr val="accent4">
                    <a:lumMod val="50000"/>
                  </a:schemeClr>
                </a:solidFill>
                <a:latin typeface="Arial" panose="020B0604020202020204" pitchFamily="34" charset="0"/>
                <a:cs typeface="Arial" panose="020B0604020202020204" pitchFamily="34" charset="0"/>
              </a:rPr>
              <a:t>Termination</a:t>
            </a:r>
          </a:p>
        </p:txBody>
      </p:sp>
    </p:spTree>
    <p:extLst>
      <p:ext uri="{BB962C8B-B14F-4D97-AF65-F5344CB8AC3E}">
        <p14:creationId xmlns:p14="http://schemas.microsoft.com/office/powerpoint/2010/main" val="2414555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2</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smtClean="0">
                <a:solidFill>
                  <a:schemeClr val="bg1"/>
                </a:solidFill>
                <a:latin typeface="Arial" panose="020B0604020202020204" pitchFamily="34" charset="0"/>
                <a:cs typeface="Arial" panose="020B0604020202020204" pitchFamily="34" charset="0"/>
              </a:rPr>
              <a:t>ソ</a:t>
            </a:r>
            <a:r>
              <a:rPr lang="ja-JP" altLang="en-US" sz="3600">
                <a:solidFill>
                  <a:schemeClr val="bg1"/>
                </a:solidFill>
                <a:latin typeface="Arial" panose="020B0604020202020204" pitchFamily="34" charset="0"/>
                <a:cs typeface="Arial" panose="020B0604020202020204" pitchFamily="34" charset="0"/>
              </a:rPr>
              <a:t>フトウェ アプロセス モデル  </a:t>
            </a:r>
            <a:r>
              <a:rPr lang="en-US" altLang="ja-JP" sz="3600">
                <a:solidFill>
                  <a:schemeClr val="bg1"/>
                </a:solidFill>
                <a:latin typeface="Arial" panose="020B0604020202020204" pitchFamily="34" charset="0"/>
                <a:cs typeface="Arial" panose="020B0604020202020204" pitchFamily="34" charset="0"/>
              </a:rPr>
              <a:t>Software Process Model</a:t>
            </a:r>
            <a:r>
              <a:rPr lang="en-US" sz="3600" smtClean="0">
                <a:solidFill>
                  <a:schemeClr val="bg1"/>
                </a:solidFill>
              </a:rPr>
              <a:t> </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27" name="Content Placeholder 4"/>
          <p:cNvGraphicFramePr>
            <a:graphicFrameLocks/>
          </p:cNvGraphicFramePr>
          <p:nvPr>
            <p:extLst>
              <p:ext uri="{D42A27DB-BD31-4B8C-83A1-F6EECF244321}">
                <p14:modId xmlns:p14="http://schemas.microsoft.com/office/powerpoint/2010/main" val="2459504391"/>
              </p:ext>
            </p:extLst>
          </p:nvPr>
        </p:nvGraphicFramePr>
        <p:xfrm>
          <a:off x="1617784" y="1175098"/>
          <a:ext cx="8699752" cy="5250293"/>
        </p:xfrm>
        <a:graphic>
          <a:graphicData uri="http://schemas.openxmlformats.org/drawingml/2006/table">
            <a:tbl>
              <a:tblPr firstRow="1" bandRow="1">
                <a:effectLst>
                  <a:outerShdw blurRad="50800" dist="38100" dir="8100000" algn="tr" rotWithShape="0">
                    <a:prstClr val="black">
                      <a:alpha val="40000"/>
                    </a:prstClr>
                  </a:outerShdw>
                </a:effectLst>
                <a:tableStyleId>{69CF1AB2-1976-4502-BF36-3FF5EA218861}</a:tableStyleId>
              </a:tblPr>
              <a:tblGrid>
                <a:gridCol w="1913928"/>
                <a:gridCol w="6785824"/>
              </a:tblGrid>
              <a:tr h="2048844">
                <a:tc>
                  <a:txBody>
                    <a:bodyPr/>
                    <a:lstStyle/>
                    <a:p>
                      <a:r>
                        <a:rPr lang="en-US" sz="2000" b="1" dirty="0" smtClean="0">
                          <a:latin typeface="Arial" panose="020B0604020202020204" pitchFamily="34" charset="0"/>
                          <a:cs typeface="Arial" panose="020B0604020202020204" pitchFamily="34" charset="0"/>
                        </a:rPr>
                        <a:t>Initiation</a:t>
                      </a:r>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Identify business functions of the system</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Determining the scope, conditions and limitations of the project</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List the main functions of the system</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List one or more suitable architecture for the system</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Identify project risks</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smtClean="0">
                          <a:effectLst/>
                          <a:latin typeface="Arial" panose="020B0604020202020204" pitchFamily="34" charset="0"/>
                          <a:cs typeface="Arial" panose="020B0604020202020204" pitchFamily="34" charset="0"/>
                        </a:rPr>
                        <a:t>Complete Report #1, and Report #2</a:t>
                      </a:r>
                      <a:endParaRPr lang="en-US" sz="2000" b="0"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r h="926190">
                <a:tc>
                  <a:txBody>
                    <a:bodyPr/>
                    <a:lstStyle/>
                    <a:p>
                      <a:r>
                        <a:rPr lang="en-US" sz="2000" b="1" dirty="0" smtClean="0">
                          <a:latin typeface="Arial" panose="020B0604020202020204" pitchFamily="34" charset="0"/>
                          <a:cs typeface="Arial" panose="020B0604020202020204" pitchFamily="34" charset="0"/>
                        </a:rPr>
                        <a:t>Solution</a:t>
                      </a:r>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indent="-285750">
                        <a:buFont typeface="Wingdings" panose="05000000000000000000" pitchFamily="2" charset="2"/>
                        <a:buChar char="ü"/>
                      </a:pPr>
                      <a:r>
                        <a:rPr lang="en-US" sz="2000" b="0" dirty="0" smtClean="0">
                          <a:latin typeface="Arial" panose="020B0604020202020204" pitchFamily="34" charset="0"/>
                          <a:cs typeface="Arial" panose="020B0604020202020204" pitchFamily="34" charset="0"/>
                        </a:rPr>
                        <a:t>Complete</a:t>
                      </a:r>
                      <a:r>
                        <a:rPr lang="en-US" sz="2000" b="0" baseline="0" dirty="0" smtClean="0">
                          <a:latin typeface="Arial" panose="020B0604020202020204" pitchFamily="34" charset="0"/>
                          <a:cs typeface="Arial" panose="020B0604020202020204" pitchFamily="34" charset="0"/>
                        </a:rPr>
                        <a:t> SRS</a:t>
                      </a:r>
                    </a:p>
                    <a:p>
                      <a:pPr marL="285750" indent="-285750">
                        <a:buFont typeface="Wingdings" panose="05000000000000000000" pitchFamily="2" charset="2"/>
                        <a:buChar char="ü"/>
                      </a:pPr>
                      <a:r>
                        <a:rPr lang="en-US" sz="2000" b="0" baseline="0" smtClean="0">
                          <a:latin typeface="Arial" panose="020B0604020202020204" pitchFamily="34" charset="0"/>
                          <a:cs typeface="Arial" panose="020B0604020202020204" pitchFamily="34" charset="0"/>
                        </a:rPr>
                        <a:t>Design Architecture and Database </a:t>
                      </a:r>
                      <a:r>
                        <a:rPr lang="en-US" sz="2000" b="0" baseline="0" dirty="0" smtClean="0">
                          <a:latin typeface="Arial" panose="020B0604020202020204" pitchFamily="34" charset="0"/>
                          <a:cs typeface="Arial" panose="020B0604020202020204" pitchFamily="34" charset="0"/>
                        </a:rPr>
                        <a:t>Document</a:t>
                      </a:r>
                    </a:p>
                    <a:p>
                      <a:pPr marL="285750" indent="-285750">
                        <a:buFont typeface="Wingdings" panose="05000000000000000000" pitchFamily="2" charset="2"/>
                        <a:buChar char="ü"/>
                      </a:pPr>
                      <a:r>
                        <a:rPr lang="en-US" sz="2000" b="0" baseline="0" dirty="0" smtClean="0">
                          <a:latin typeface="Arial" panose="020B0604020202020204" pitchFamily="34" charset="0"/>
                          <a:cs typeface="Arial" panose="020B0604020202020204" pitchFamily="34" charset="0"/>
                        </a:rPr>
                        <a:t>Complete Report #3, Report #4</a:t>
                      </a:r>
                      <a:endParaRPr lang="en-US" sz="2000" b="0" baseline="0" dirty="0" smtClean="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r h="1206854">
                <a:tc>
                  <a:txBody>
                    <a:bodyPr/>
                    <a:lstStyle/>
                    <a:p>
                      <a:r>
                        <a:rPr lang="en-US" sz="2000" b="1" dirty="0" smtClean="0">
                          <a:latin typeface="Arial" panose="020B0604020202020204" pitchFamily="34" charset="0"/>
                          <a:cs typeface="Arial" panose="020B0604020202020204" pitchFamily="34" charset="0"/>
                        </a:rPr>
                        <a:t>Construction</a:t>
                      </a:r>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indent="-285750">
                        <a:buFont typeface="Wingdings" panose="05000000000000000000" pitchFamily="2" charset="2"/>
                        <a:buChar char="ü"/>
                      </a:pPr>
                      <a:r>
                        <a:rPr lang="en-US" sz="2000" b="0" dirty="0" smtClean="0">
                          <a:latin typeface="Arial" panose="020B0604020202020204" pitchFamily="34" charset="0"/>
                          <a:cs typeface="Arial" panose="020B0604020202020204" pitchFamily="34" charset="0"/>
                        </a:rPr>
                        <a:t>Complete Coding </a:t>
                      </a:r>
                      <a:r>
                        <a:rPr lang="en-US" sz="2000" b="0" smtClean="0">
                          <a:latin typeface="Arial" panose="020B0604020202020204" pitchFamily="34" charset="0"/>
                          <a:cs typeface="Arial" panose="020B0604020202020204" pitchFamily="34" charset="0"/>
                        </a:rPr>
                        <a:t>and </a:t>
                      </a:r>
                      <a:r>
                        <a:rPr lang="en-US" sz="2000" b="0" smtClean="0">
                          <a:latin typeface="Arial" panose="020B0604020202020204" pitchFamily="34" charset="0"/>
                          <a:cs typeface="Arial" panose="020B0604020202020204" pitchFamily="34" charset="0"/>
                        </a:rPr>
                        <a:t>Testing</a:t>
                      </a:r>
                    </a:p>
                    <a:p>
                      <a:pPr marL="285750" indent="-285750">
                        <a:buFont typeface="Wingdings" panose="05000000000000000000" pitchFamily="2" charset="2"/>
                        <a:buChar char="ü"/>
                      </a:pPr>
                      <a:r>
                        <a:rPr lang="en-US" sz="2000" b="0" smtClean="0">
                          <a:latin typeface="Arial" panose="020B0604020202020204" pitchFamily="34" charset="0"/>
                          <a:cs typeface="Arial" panose="020B0604020202020204" pitchFamily="34" charset="0"/>
                        </a:rPr>
                        <a:t>Manage</a:t>
                      </a:r>
                      <a:r>
                        <a:rPr lang="en-US" sz="2000" b="0" baseline="0" smtClean="0">
                          <a:latin typeface="Arial" panose="020B0604020202020204" pitchFamily="34" charset="0"/>
                          <a:cs typeface="Arial" panose="020B0604020202020204" pitchFamily="34" charset="0"/>
                        </a:rPr>
                        <a:t> resource and control operations to optimize cost, time and quality.</a:t>
                      </a:r>
                      <a:endParaRPr lang="en-US" sz="2000" b="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b="0" dirty="0" smtClean="0">
                          <a:latin typeface="Arial" panose="020B0604020202020204" pitchFamily="34" charset="0"/>
                          <a:cs typeface="Arial" panose="020B0604020202020204" pitchFamily="34" charset="0"/>
                        </a:rPr>
                        <a:t>Complete</a:t>
                      </a:r>
                      <a:r>
                        <a:rPr lang="en-US" sz="2000" b="0" baseline="0" dirty="0" smtClean="0">
                          <a:latin typeface="Arial" panose="020B0604020202020204" pitchFamily="34" charset="0"/>
                          <a:cs typeface="Arial" panose="020B0604020202020204" pitchFamily="34" charset="0"/>
                        </a:rPr>
                        <a:t> software packages and Report #5, Report #6</a:t>
                      </a:r>
                      <a:endParaRPr lang="en-US" sz="2000" b="0"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r h="70877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latin typeface="Arial" panose="020B0604020202020204" pitchFamily="34" charset="0"/>
                          <a:cs typeface="Arial" panose="020B0604020202020204" pitchFamily="34" charset="0"/>
                        </a:rPr>
                        <a:t>Termination</a:t>
                      </a:r>
                      <a:endParaRPr lang="en-US" sz="2000" b="1" dirty="0" smtClean="0">
                        <a:solidFill>
                          <a:srgbClr val="002060"/>
                        </a:solidFill>
                        <a:latin typeface="Arial" panose="020B0604020202020204" pitchFamily="34" charset="0"/>
                        <a:cs typeface="Arial" panose="020B0604020202020204" pitchFamily="34" charset="0"/>
                      </a:endParaRPr>
                    </a:p>
                    <a:p>
                      <a:endParaRPr lang="en-US" sz="2000" b="1" dirty="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285750" indent="-285750">
                        <a:buFont typeface="Wingdings" panose="05000000000000000000" pitchFamily="2" charset="2"/>
                        <a:buChar char="ü"/>
                      </a:pPr>
                      <a:r>
                        <a:rPr lang="en-US" sz="2000" b="0" baseline="0" dirty="0" smtClean="0">
                          <a:latin typeface="Arial" panose="020B0604020202020204" pitchFamily="34" charset="0"/>
                          <a:cs typeface="Arial" panose="020B0604020202020204" pitchFamily="34" charset="0"/>
                        </a:rPr>
                        <a:t>Preparing presentation</a:t>
                      </a:r>
                    </a:p>
                    <a:p>
                      <a:pPr marL="285750" indent="-285750">
                        <a:buFont typeface="Wingdings" panose="05000000000000000000" pitchFamily="2" charset="2"/>
                        <a:buChar char="ü"/>
                      </a:pPr>
                      <a:r>
                        <a:rPr lang="en-US" sz="2000" b="0" baseline="0" dirty="0" smtClean="0">
                          <a:latin typeface="Arial" panose="020B0604020202020204" pitchFamily="34" charset="0"/>
                          <a:cs typeface="Arial" panose="020B0604020202020204" pitchFamily="34" charset="0"/>
                        </a:rPr>
                        <a:t>Complete Project</a:t>
                      </a:r>
                      <a:endParaRPr lang="en-US" sz="2000" b="0" dirty="0" smtClean="0">
                        <a:solidFill>
                          <a:srgbClr val="002060"/>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tr>
            </a:tbl>
          </a:graphicData>
        </a:graphic>
      </p:graphicFrame>
    </p:spTree>
    <p:extLst>
      <p:ext uri="{BB962C8B-B14F-4D97-AF65-F5344CB8AC3E}">
        <p14:creationId xmlns:p14="http://schemas.microsoft.com/office/powerpoint/2010/main" val="2223282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プロジェクト組織  </a:t>
            </a:r>
            <a:r>
              <a:rPr lang="en-US" altLang="ja-JP" sz="3600">
                <a:solidFill>
                  <a:schemeClr val="bg1"/>
                </a:solidFill>
                <a:latin typeface="Arial" panose="020B0604020202020204" pitchFamily="34" charset="0"/>
                <a:cs typeface="Arial" panose="020B0604020202020204" pitchFamily="34" charset="0"/>
              </a:rPr>
              <a:t>Project Organization</a:t>
            </a:r>
            <a:endParaRPr lang="en-US" sz="3600">
              <a:solidFill>
                <a:schemeClr val="bg1"/>
              </a:solidFill>
            </a:endParaRPr>
          </a:p>
        </p:txBody>
      </p:sp>
      <p:sp>
        <p:nvSpPr>
          <p:cNvPr id="11" name="TextBox 10"/>
          <p:cNvSpPr txBox="1"/>
          <p:nvPr/>
        </p:nvSpPr>
        <p:spPr>
          <a:xfrm>
            <a:off x="1310025" y="3210506"/>
            <a:ext cx="3941913" cy="58477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3200" b="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Veazy Organization</a:t>
            </a:r>
            <a:endParaRPr lang="en-US" sz="3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624"/>
          <a:stretch/>
        </p:blipFill>
        <p:spPr>
          <a:xfrm>
            <a:off x="4044461" y="1279772"/>
            <a:ext cx="7151078" cy="5062413"/>
          </a:xfrm>
          <a:prstGeom prst="rect">
            <a:avLst/>
          </a:prstGeom>
        </p:spPr>
      </p:pic>
    </p:spTree>
    <p:extLst>
      <p:ext uri="{BB962C8B-B14F-4D97-AF65-F5344CB8AC3E}">
        <p14:creationId xmlns:p14="http://schemas.microsoft.com/office/powerpoint/2010/main" val="24274321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プロジェクト計画  </a:t>
            </a:r>
            <a:r>
              <a:rPr lang="en-US" altLang="ja-JP" sz="3600">
                <a:solidFill>
                  <a:schemeClr val="bg1"/>
                </a:solidFill>
                <a:latin typeface="Arial" panose="020B0604020202020204" pitchFamily="34" charset="0"/>
                <a:cs typeface="Arial" panose="020B0604020202020204" pitchFamily="34" charset="0"/>
              </a:rPr>
              <a:t>Project Schedule</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286711" y="1634052"/>
            <a:ext cx="11618577" cy="4322458"/>
          </a:xfrm>
          <a:prstGeom prst="rect">
            <a:avLst/>
          </a:prstGeom>
        </p:spPr>
      </p:pic>
    </p:spTree>
    <p:extLst>
      <p:ext uri="{BB962C8B-B14F-4D97-AF65-F5344CB8AC3E}">
        <p14:creationId xmlns:p14="http://schemas.microsoft.com/office/powerpoint/2010/main" val="1368225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2.4.</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目標 と 成果物  </a:t>
            </a:r>
            <a:r>
              <a:rPr lang="en-US" altLang="ja-JP" sz="3600">
                <a:solidFill>
                  <a:schemeClr val="bg1"/>
                </a:solidFill>
                <a:latin typeface="Arial" panose="020B0604020202020204" pitchFamily="34" charset="0"/>
                <a:cs typeface="Arial" panose="020B0604020202020204" pitchFamily="34" charset="0"/>
              </a:rPr>
              <a:t>Objectives &amp; deliverables</a:t>
            </a:r>
            <a:endParaRPr lang="en-US" sz="3600">
              <a:solidFill>
                <a:schemeClr val="bg1"/>
              </a:solidFill>
            </a:endParaRPr>
          </a:p>
        </p:txBody>
      </p:sp>
      <p:pic>
        <p:nvPicPr>
          <p:cNvPr id="8" name="Picture 7"/>
          <p:cNvPicPr>
            <a:picLocks noChangeAspect="1"/>
          </p:cNvPicPr>
          <p:nvPr/>
        </p:nvPicPr>
        <p:blipFill>
          <a:blip r:embed="rId3"/>
          <a:stretch>
            <a:fillRect/>
          </a:stretch>
        </p:blipFill>
        <p:spPr>
          <a:xfrm>
            <a:off x="1814883" y="1338141"/>
            <a:ext cx="4163887" cy="4914280"/>
          </a:xfrm>
          <a:prstGeom prst="rect">
            <a:avLst/>
          </a:prstGeom>
          <a:solidFill>
            <a:srgbClr val="FFFFFF">
              <a:shade val="85000"/>
            </a:srgbClr>
          </a:solidFill>
          <a:ln w="88900" cap="sq">
            <a:solidFill>
              <a:srgbClr val="FFFFFF"/>
            </a:solid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4"/>
          <a:stretch>
            <a:fillRect/>
          </a:stretch>
        </p:blipFill>
        <p:spPr>
          <a:xfrm>
            <a:off x="6280525" y="1841897"/>
            <a:ext cx="4229100" cy="4010025"/>
          </a:xfrm>
          <a:prstGeom prst="rect">
            <a:avLst/>
          </a:prstGeom>
          <a:solidFill>
            <a:srgbClr val="FFFFFF">
              <a:shade val="85000"/>
            </a:srgbClr>
          </a:solidFill>
          <a:ln w="88900" cap="sq">
            <a:solidFill>
              <a:srgbClr val="FFFFFF"/>
            </a:solidFill>
            <a:miter lim="800000"/>
          </a:ln>
          <a:effectLst>
            <a:outerShdw blurRad="50800" dist="38100" dir="8100000" algn="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8846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2.5.</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ツールと インフラストラクチャ  </a:t>
            </a:r>
            <a:r>
              <a:rPr lang="en-US" altLang="ja-JP" sz="3600">
                <a:solidFill>
                  <a:schemeClr val="bg1"/>
                </a:solidFill>
                <a:latin typeface="Arial" panose="020B0604020202020204" pitchFamily="34" charset="0"/>
                <a:cs typeface="Arial" panose="020B0604020202020204" pitchFamily="34" charset="0"/>
              </a:rPr>
              <a:t>Tools &amp; Infrastructure</a:t>
            </a:r>
            <a:endParaRPr lang="en-US" sz="3600">
              <a:solidFill>
                <a:schemeClr val="bg1"/>
              </a:solidFill>
            </a:endParaRPr>
          </a:p>
        </p:txBody>
      </p:sp>
      <p:sp>
        <p:nvSpPr>
          <p:cNvPr id="41" name="Rectangle à coins arrondis 10"/>
          <p:cNvSpPr/>
          <p:nvPr/>
        </p:nvSpPr>
        <p:spPr>
          <a:xfrm>
            <a:off x="509674" y="2416122"/>
            <a:ext cx="11245366" cy="1253201"/>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50000"/>
                  <a:lumOff val="50000"/>
                </a:schemeClr>
              </a:solidFill>
            </a:endParaRPr>
          </a:p>
        </p:txBody>
      </p:sp>
      <p:sp>
        <p:nvSpPr>
          <p:cNvPr id="42" name="Rectangle à coins arrondis 10"/>
          <p:cNvSpPr/>
          <p:nvPr/>
        </p:nvSpPr>
        <p:spPr>
          <a:xfrm>
            <a:off x="603458" y="4881010"/>
            <a:ext cx="11245366" cy="1253201"/>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50000"/>
                  <a:lumOff val="50000"/>
                </a:schemeClr>
              </a:solidFill>
            </a:endParaRPr>
          </a:p>
        </p:txBody>
      </p:sp>
      <p:sp>
        <p:nvSpPr>
          <p:cNvPr id="9" name="Rectangle 8"/>
          <p:cNvSpPr/>
          <p:nvPr/>
        </p:nvSpPr>
        <p:spPr>
          <a:xfrm>
            <a:off x="509674" y="1476305"/>
            <a:ext cx="5234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à coins arrondis 10"/>
          <p:cNvSpPr/>
          <p:nvPr/>
        </p:nvSpPr>
        <p:spPr>
          <a:xfrm>
            <a:off x="603458" y="1545381"/>
            <a:ext cx="5258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a:solidFill>
                  <a:schemeClr val="tx1"/>
                </a:solidFill>
                <a:latin typeface="Arial" panose="020B0604020202020204" pitchFamily="34" charset="0"/>
                <a:cs typeface="Arial" panose="020B0604020202020204" pitchFamily="34" charset="0"/>
              </a:rPr>
              <a:t>プロジェクト管理にツール  </a:t>
            </a:r>
            <a:r>
              <a:rPr kumimoji="1" lang="en-US" altLang="ja-JP" sz="1600">
                <a:solidFill>
                  <a:schemeClr val="tx1"/>
                </a:solidFill>
                <a:latin typeface="Arial" panose="020B0604020202020204" pitchFamily="34" charset="0"/>
                <a:cs typeface="Arial" panose="020B0604020202020204" pitchFamily="34" charset="0"/>
              </a:rPr>
              <a:t>Tools for project management</a:t>
            </a:r>
            <a:endParaRPr kumimoji="1" lang="ja-JP" altLang="en-US" sz="1600">
              <a:solidFill>
                <a:schemeClr val="tx1"/>
              </a:solidFill>
              <a:latin typeface="Arial" panose="020B0604020202020204" pitchFamily="34" charset="0"/>
              <a:cs typeface="Arial" panose="020B0604020202020204" pitchFamily="34" charset="0"/>
            </a:endParaRPr>
          </a:p>
        </p:txBody>
      </p:sp>
      <p:sp>
        <p:nvSpPr>
          <p:cNvPr id="46" name="Rectangle 45"/>
          <p:cNvSpPr/>
          <p:nvPr/>
        </p:nvSpPr>
        <p:spPr>
          <a:xfrm>
            <a:off x="509674" y="3959280"/>
            <a:ext cx="32534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à coins arrondis 10"/>
          <p:cNvSpPr/>
          <p:nvPr/>
        </p:nvSpPr>
        <p:spPr>
          <a:xfrm>
            <a:off x="603458" y="4028356"/>
            <a:ext cx="32768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a:solidFill>
                  <a:schemeClr val="tx1"/>
                </a:solidFill>
                <a:latin typeface="Arial" panose="020B0604020202020204" pitchFamily="34" charset="0"/>
                <a:cs typeface="Arial" panose="020B0604020202020204" pitchFamily="34" charset="0"/>
              </a:rPr>
              <a:t>開発にツール  </a:t>
            </a:r>
            <a:r>
              <a:rPr kumimoji="1" lang="en-US" altLang="ja-JP" sz="1600">
                <a:solidFill>
                  <a:schemeClr val="tx1"/>
                </a:solidFill>
                <a:latin typeface="Arial" panose="020B0604020202020204" pitchFamily="34" charset="0"/>
                <a:cs typeface="Arial" panose="020B0604020202020204" pitchFamily="34" charset="0"/>
              </a:rPr>
              <a:t>Tools for developing</a:t>
            </a:r>
            <a:endParaRPr kumimoji="1" lang="ja-JP" altLang="en-US" sz="1600">
              <a:solidFill>
                <a:schemeClr val="tx1"/>
              </a:solidFill>
              <a:latin typeface="Arial" panose="020B0604020202020204" pitchFamily="34" charset="0"/>
              <a:cs typeface="Arial" panose="020B0604020202020204" pitchFamily="34" charset="0"/>
            </a:endParaRPr>
          </a:p>
        </p:txBody>
      </p:sp>
      <p:pic>
        <p:nvPicPr>
          <p:cNvPr id="48"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869" y="2607687"/>
            <a:ext cx="900000" cy="900000"/>
          </a:xfrm>
          <a:prstGeom prst="rect">
            <a:avLst/>
          </a:prstGeom>
        </p:spPr>
      </p:pic>
      <p:pic>
        <p:nvPicPr>
          <p:cNvPr id="49"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7667" y="2607687"/>
            <a:ext cx="900000" cy="900000"/>
          </a:xfrm>
          <a:prstGeom prst="rect">
            <a:avLst/>
          </a:prstGeom>
        </p:spPr>
      </p:pic>
      <p:pic>
        <p:nvPicPr>
          <p:cNvPr id="50"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465" y="2572840"/>
            <a:ext cx="900000" cy="900000"/>
          </a:xfrm>
          <a:prstGeom prst="rect">
            <a:avLst/>
          </a:prstGeom>
        </p:spPr>
      </p:pic>
      <p:pic>
        <p:nvPicPr>
          <p:cNvPr id="51"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0557" y="2607687"/>
            <a:ext cx="900000" cy="900000"/>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67649" y="2572840"/>
            <a:ext cx="900000" cy="900000"/>
          </a:xfrm>
          <a:prstGeom prst="rect">
            <a:avLst/>
          </a:prstGeom>
        </p:spPr>
      </p:pic>
      <p:pic>
        <p:nvPicPr>
          <p:cNvPr id="5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88723" y="5085892"/>
            <a:ext cx="872844" cy="900000"/>
          </a:xfrm>
          <a:prstGeom prst="rect">
            <a:avLst/>
          </a:prstGeom>
        </p:spPr>
      </p:pic>
      <p:pic>
        <p:nvPicPr>
          <p:cNvPr id="54"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2623" y="5062124"/>
            <a:ext cx="900000" cy="900000"/>
          </a:xfrm>
          <a:prstGeom prst="rect">
            <a:avLst/>
          </a:prstGeom>
        </p:spPr>
      </p:pic>
      <p:pic>
        <p:nvPicPr>
          <p:cNvPr id="55"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8026" y="5072708"/>
            <a:ext cx="900000" cy="900000"/>
          </a:xfrm>
          <a:prstGeom prst="rect">
            <a:avLst/>
          </a:prstGeom>
        </p:spPr>
      </p:pic>
      <p:pic>
        <p:nvPicPr>
          <p:cNvPr id="56"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03429" y="5053898"/>
            <a:ext cx="900000" cy="900000"/>
          </a:xfrm>
          <a:prstGeom prst="rect">
            <a:avLst/>
          </a:prstGeom>
        </p:spPr>
      </p:pic>
      <p:pic>
        <p:nvPicPr>
          <p:cNvPr id="57"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18832" y="5010502"/>
            <a:ext cx="509396" cy="900000"/>
          </a:xfrm>
          <a:prstGeom prst="rect">
            <a:avLst/>
          </a:prstGeom>
        </p:spPr>
      </p:pic>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04741" y="2558038"/>
            <a:ext cx="900000" cy="900000"/>
          </a:xfrm>
          <a:prstGeom prst="rect">
            <a:avLst/>
          </a:prstGeom>
        </p:spPr>
      </p:pic>
      <p:pic>
        <p:nvPicPr>
          <p:cNvPr id="61" name="Picture 6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41833" y="2558038"/>
            <a:ext cx="900000" cy="900000"/>
          </a:xfrm>
          <a:prstGeom prst="rect">
            <a:avLst/>
          </a:prstGeom>
        </p:spPr>
      </p:pic>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9316" y="5263600"/>
            <a:ext cx="2038351" cy="479012"/>
          </a:xfrm>
          <a:prstGeom prst="rect">
            <a:avLst/>
          </a:prstGeom>
        </p:spPr>
      </p:pic>
    </p:spTree>
    <p:extLst>
      <p:ext uri="{BB962C8B-B14F-4D97-AF65-F5344CB8AC3E}">
        <p14:creationId xmlns:p14="http://schemas.microsoft.com/office/powerpoint/2010/main" val="3703264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261884"/>
          </a:xfrm>
          <a:prstGeom prst="rect">
            <a:avLst/>
          </a:prstGeom>
          <a:noFill/>
        </p:spPr>
        <p:txBody>
          <a:bodyPr wrap="square" rtlCol="0">
            <a:spAutoFit/>
          </a:bodyPr>
          <a:lstStyle/>
          <a:p>
            <a:r>
              <a:rPr lang="en-US" sz="4000" smtClean="0">
                <a:solidFill>
                  <a:schemeClr val="bg1"/>
                </a:solidFill>
              </a:rPr>
              <a:t>2.6.</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リスク管理  </a:t>
            </a:r>
            <a:r>
              <a:rPr lang="en-US" altLang="ja-JP" sz="3600">
                <a:solidFill>
                  <a:schemeClr val="bg1"/>
                </a:solidFill>
                <a:latin typeface="Arial" panose="020B0604020202020204" pitchFamily="34" charset="0"/>
                <a:cs typeface="Arial" panose="020B0604020202020204" pitchFamily="34" charset="0"/>
              </a:rPr>
              <a:t>Risks  management</a:t>
            </a:r>
          </a:p>
          <a:p>
            <a:endParaRPr lang="en-US" sz="3600">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486825153"/>
              </p:ext>
            </p:extLst>
          </p:nvPr>
        </p:nvGraphicFramePr>
        <p:xfrm>
          <a:off x="164125" y="1310733"/>
          <a:ext cx="11863751" cy="5008005"/>
        </p:xfrm>
        <a:graphic>
          <a:graphicData uri="http://schemas.openxmlformats.org/drawingml/2006/table">
            <a:tbl>
              <a:tblPr>
                <a:tableStyleId>{5C22544A-7EE6-4342-B048-85BDC9FD1C3A}</a:tableStyleId>
              </a:tblPr>
              <a:tblGrid>
                <a:gridCol w="318655"/>
                <a:gridCol w="906939"/>
                <a:gridCol w="1115291"/>
                <a:gridCol w="726164"/>
                <a:gridCol w="637310"/>
                <a:gridCol w="542324"/>
                <a:gridCol w="588285"/>
                <a:gridCol w="600541"/>
                <a:gridCol w="723101"/>
                <a:gridCol w="468789"/>
                <a:gridCol w="514749"/>
                <a:gridCol w="747614"/>
                <a:gridCol w="652628"/>
                <a:gridCol w="453471"/>
                <a:gridCol w="539262"/>
                <a:gridCol w="588285"/>
                <a:gridCol w="600541"/>
                <a:gridCol w="551517"/>
                <a:gridCol w="588285"/>
              </a:tblGrid>
              <a:tr h="553710">
                <a:tc>
                  <a:txBody>
                    <a:bodyPr/>
                    <a:lstStyle/>
                    <a:p>
                      <a:pPr algn="ctr" fontAlgn="t"/>
                      <a:r>
                        <a:rPr lang="en-US" sz="900" u="none" strike="noStrike">
                          <a:effectLst/>
                          <a:latin typeface="Arial" panose="020B0604020202020204" pitchFamily="34" charset="0"/>
                          <a:cs typeface="Arial" panose="020B0604020202020204" pitchFamily="34" charset="0"/>
                        </a:rPr>
                        <a:t>Risk ID</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Category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Source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Description</a:t>
                      </a:r>
                      <a:br>
                        <a:rPr lang="en-US" sz="900" u="none" strike="noStrike">
                          <a:effectLst/>
                          <a:latin typeface="Arial" panose="020B0604020202020204" pitchFamily="34" charset="0"/>
                          <a:cs typeface="Arial" panose="020B0604020202020204" pitchFamily="34" charset="0"/>
                        </a:rPr>
                      </a:b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Probability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Impact</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Exposure</a:t>
                      </a:r>
                      <a:br>
                        <a:rPr lang="en-US" sz="900" u="none" strike="noStrike">
                          <a:effectLst/>
                          <a:latin typeface="Arial" panose="020B0604020202020204" pitchFamily="34" charset="0"/>
                          <a:cs typeface="Arial" panose="020B0604020202020204" pitchFamily="34" charset="0"/>
                        </a:rPr>
                      </a:b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Priority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Trigger</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Risk Status</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Last updated date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Mitigation</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Contigency</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Person in charge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Planned end date</a:t>
                      </a:r>
                      <a:br>
                        <a:rPr lang="en-US" sz="900" u="none" strike="noStrike">
                          <a:effectLst/>
                          <a:latin typeface="Arial" panose="020B0604020202020204" pitchFamily="34" charset="0"/>
                          <a:cs typeface="Arial" panose="020B0604020202020204" pitchFamily="34" charset="0"/>
                        </a:rPr>
                      </a:b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Mitigation Cost</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Mitigation Benefit</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Actual  end date</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Action Status</a:t>
                      </a:r>
                      <a:endParaRPr lang="en-US" sz="900" b="1" i="0" u="none" strike="noStrike">
                        <a:effectLst/>
                        <a:latin typeface="Arial" panose="020B0604020202020204" pitchFamily="34" charset="0"/>
                        <a:cs typeface="Arial" panose="020B0604020202020204" pitchFamily="34" charset="0"/>
                      </a:endParaRPr>
                    </a:p>
                  </a:txBody>
                  <a:tcPr marL="0" marR="0" marT="0" marB="0">
                    <a:solidFill>
                      <a:schemeClr val="accent4">
                        <a:lumMod val="60000"/>
                        <a:lumOff val="40000"/>
                      </a:schemeClr>
                    </a:solidFill>
                  </a:tcPr>
                </a:tc>
              </a:tr>
              <a:tr h="1562694">
                <a:tc>
                  <a:txBody>
                    <a:bodyPr/>
                    <a:lstStyle/>
                    <a:p>
                      <a:pPr algn="l" fontAlgn="t"/>
                      <a:r>
                        <a:rPr lang="en-US" sz="900" u="none" strike="noStrike">
                          <a:effectLst/>
                          <a:latin typeface="Arial" panose="020B0604020202020204" pitchFamily="34" charset="0"/>
                          <a:cs typeface="Arial" panose="020B0604020202020204" pitchFamily="34" charset="0"/>
                        </a:rPr>
                        <a:t>R01</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Human resource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Insufficient PM Experience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Unrealistic schedules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0.8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6.4</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Deliverables are over 50% late when meet the deadlines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Open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ctr"/>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nchor="ctr">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 needs to prepare knowledge and learn from other PMs' experience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 needs to ask support form the supervisor.</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8/25/2016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8/25/2016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r>
              <a:tr h="1575000">
                <a:tc>
                  <a:txBody>
                    <a:bodyPr/>
                    <a:lstStyle/>
                    <a:p>
                      <a:pPr algn="l" fontAlgn="t"/>
                      <a:r>
                        <a:rPr lang="en-US" sz="900" u="none" strike="noStrike">
                          <a:effectLst/>
                          <a:latin typeface="Arial" panose="020B0604020202020204" pitchFamily="34" charset="0"/>
                          <a:cs typeface="Arial" panose="020B0604020202020204" pitchFamily="34" charset="0"/>
                        </a:rPr>
                        <a:t>R02</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Project Requirement</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Too many requirement changes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SRS has been changed too frequently</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0.3</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1.8</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SRS has been changed over 10 times a week after SRS was approved.</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Open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ctr"/>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nchor="ctr">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Clear out the requirements and members' abilities at the beginning of the project</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Pending all change requests, have meeting to clear the requirements again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8/24/2016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8/29/2016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r>
              <a:tr h="1316601">
                <a:tc>
                  <a:txBody>
                    <a:bodyPr/>
                    <a:lstStyle/>
                    <a:p>
                      <a:pPr algn="l" fontAlgn="t"/>
                      <a:r>
                        <a:rPr lang="en-US" sz="900" u="none" strike="noStrike">
                          <a:effectLst/>
                          <a:latin typeface="Arial" panose="020B0604020202020204" pitchFamily="34" charset="0"/>
                          <a:cs typeface="Arial" panose="020B0604020202020204" pitchFamily="34" charset="0"/>
                        </a:rPr>
                        <a:t>R03</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Human resource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Shortage of Human resource</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Lack of team members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0.3</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4</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1.2</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4</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Member leaves the project team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Open</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ctr"/>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nchor="ctr">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Have an open talk within team member to clear out the objectives and understand each others.</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Assign work to other members, increase effort</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PM</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8/24/2016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ctr" fontAlgn="t"/>
                      <a:r>
                        <a:rPr lang="en-US" sz="900" u="none" strike="noStrike">
                          <a:effectLst/>
                          <a:latin typeface="Arial" panose="020B0604020202020204" pitchFamily="34" charset="0"/>
                          <a:cs typeface="Arial" panose="020B0604020202020204" pitchFamily="34" charset="0"/>
                        </a:rPr>
                        <a:t>8/25/2016</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c>
                  <a:txBody>
                    <a:bodyPr/>
                    <a:lstStyle/>
                    <a:p>
                      <a:pPr algn="l" fontAlgn="t"/>
                      <a:r>
                        <a:rPr lang="en-US" sz="900" u="none" strike="noStrike">
                          <a:effectLst/>
                          <a:latin typeface="Arial" panose="020B0604020202020204" pitchFamily="34" charset="0"/>
                          <a:cs typeface="Arial" panose="020B0604020202020204" pitchFamily="34" charset="0"/>
                        </a:rPr>
                        <a:t> </a:t>
                      </a:r>
                      <a:endParaRPr lang="en-US" sz="900" b="0" i="0" u="none" strike="noStrike">
                        <a:effectLst/>
                        <a:latin typeface="Arial" panose="020B0604020202020204" pitchFamily="34" charset="0"/>
                        <a:cs typeface="Arial" panose="020B0604020202020204" pitchFamily="34" charset="0"/>
                      </a:endParaRPr>
                    </a:p>
                  </a:txBody>
                  <a:tcPr marL="0" marR="0" marT="0" marB="0">
                    <a:solidFill>
                      <a:schemeClr val="accent4">
                        <a:lumMod val="20000"/>
                        <a:lumOff val="80000"/>
                      </a:schemeClr>
                    </a:solidFill>
                  </a:tcPr>
                </a:tc>
              </a:tr>
            </a:tbl>
          </a:graphicData>
        </a:graphic>
      </p:graphicFrame>
    </p:spTree>
    <p:extLst>
      <p:ext uri="{BB962C8B-B14F-4D97-AF65-F5344CB8AC3E}">
        <p14:creationId xmlns:p14="http://schemas.microsoft.com/office/powerpoint/2010/main" val="101355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500316"/>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à coins arrondis 10"/>
          <p:cNvSpPr/>
          <p:nvPr/>
        </p:nvSpPr>
        <p:spPr>
          <a:xfrm>
            <a:off x="234462" y="1383323"/>
            <a:ext cx="11746523" cy="479473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2400">
              <a:solidFill>
                <a:schemeClr val="tx1">
                  <a:lumMod val="50000"/>
                  <a:lumOff val="50000"/>
                </a:schemeClr>
              </a:solidFill>
              <a:latin typeface="Arial" panose="020B0604020202020204" pitchFamily="34" charset="0"/>
              <a:cs typeface="Arial" panose="020B0604020202020204" pitchFamily="34" charset="0"/>
            </a:endParaRPr>
          </a:p>
        </p:txBody>
      </p:sp>
      <p:sp>
        <p:nvSpPr>
          <p:cNvPr id="13" name="Content Placeholder 2"/>
          <p:cNvSpPr txBox="1">
            <a:spLocks/>
          </p:cNvSpPr>
          <p:nvPr/>
        </p:nvSpPr>
        <p:spPr>
          <a:xfrm>
            <a:off x="6477424" y="1722260"/>
            <a:ext cx="4982308" cy="38932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2000" b="1" smtClean="0">
                <a:solidFill>
                  <a:schemeClr val="accent4">
                    <a:lumMod val="50000"/>
                  </a:schemeClr>
                </a:solidFill>
              </a:rPr>
              <a:t>Final: </a:t>
            </a:r>
            <a:r>
              <a:rPr lang="en-US" sz="2000" smtClean="0">
                <a:solidFill>
                  <a:schemeClr val="accent4">
                    <a:lumMod val="75000"/>
                  </a:schemeClr>
                </a:solidFill>
              </a:rPr>
              <a:t>Store sent and delivered documents</a:t>
            </a:r>
          </a:p>
          <a:p>
            <a:pPr>
              <a:buFont typeface="Wingdings" panose="05000000000000000000" pitchFamily="2" charset="2"/>
              <a:buChar char="ü"/>
            </a:pPr>
            <a:r>
              <a:rPr lang="fr-FR" sz="2000" b="1" smtClean="0">
                <a:solidFill>
                  <a:schemeClr val="accent4">
                    <a:lumMod val="50000"/>
                  </a:schemeClr>
                </a:solidFill>
              </a:rPr>
              <a:t>References: </a:t>
            </a:r>
            <a:r>
              <a:rPr lang="fr-FR" sz="2000" smtClean="0">
                <a:solidFill>
                  <a:schemeClr val="accent4">
                    <a:lumMod val="75000"/>
                  </a:schemeClr>
                </a:solidFill>
              </a:rPr>
              <a:t>Store reference documents. For example: templates, technologies document, etc.</a:t>
            </a:r>
          </a:p>
          <a:p>
            <a:pPr>
              <a:buFont typeface="Wingdings" panose="05000000000000000000" pitchFamily="2" charset="2"/>
              <a:buChar char="ü"/>
            </a:pPr>
            <a:r>
              <a:rPr lang="en-US" sz="2000" b="1" smtClean="0">
                <a:solidFill>
                  <a:schemeClr val="accent4">
                    <a:lumMod val="50000"/>
                  </a:schemeClr>
                </a:solidFill>
              </a:rPr>
              <a:t>WIP: </a:t>
            </a:r>
            <a:r>
              <a:rPr lang="en-US" sz="2000" smtClean="0">
                <a:solidFill>
                  <a:schemeClr val="accent4">
                    <a:lumMod val="75000"/>
                  </a:schemeClr>
                </a:solidFill>
              </a:rPr>
              <a:t>Store documents in progress developing</a:t>
            </a:r>
          </a:p>
          <a:p>
            <a:pPr lvl="1">
              <a:buFont typeface="Wingdings" panose="05000000000000000000" pitchFamily="2" charset="2"/>
              <a:buChar char="Ø"/>
            </a:pPr>
            <a:r>
              <a:rPr lang="en-US" sz="1800" b="1" smtClean="0">
                <a:solidFill>
                  <a:schemeClr val="accent4">
                    <a:lumMod val="50000"/>
                  </a:schemeClr>
                </a:solidFill>
              </a:rPr>
              <a:t>Plans: </a:t>
            </a:r>
            <a:r>
              <a:rPr lang="en-US" sz="1800" smtClean="0">
                <a:solidFill>
                  <a:schemeClr val="accent4">
                    <a:lumMod val="75000"/>
                  </a:schemeClr>
                </a:solidFill>
              </a:rPr>
              <a:t>Plan of capstone project </a:t>
            </a:r>
          </a:p>
          <a:p>
            <a:pPr lvl="1">
              <a:buFont typeface="Wingdings" panose="05000000000000000000" pitchFamily="2" charset="2"/>
              <a:buChar char="Ø"/>
            </a:pPr>
            <a:r>
              <a:rPr lang="en-US" sz="1800" b="1" smtClean="0">
                <a:solidFill>
                  <a:schemeClr val="accent4">
                    <a:lumMod val="50000"/>
                  </a:schemeClr>
                </a:solidFill>
              </a:rPr>
              <a:t>Users: </a:t>
            </a:r>
            <a:r>
              <a:rPr lang="en-US" sz="1800" smtClean="0">
                <a:solidFill>
                  <a:schemeClr val="accent4">
                    <a:lumMod val="75000"/>
                  </a:schemeClr>
                </a:solidFill>
              </a:rPr>
              <a:t>Working Folder of Member</a:t>
            </a:r>
          </a:p>
          <a:p>
            <a:pPr lvl="1">
              <a:buFont typeface="Wingdings" panose="05000000000000000000" pitchFamily="2" charset="2"/>
              <a:buChar char="Ø"/>
            </a:pPr>
            <a:r>
              <a:rPr lang="en-US" sz="1800" b="1" smtClean="0">
                <a:solidFill>
                  <a:schemeClr val="accent4">
                    <a:lumMod val="50000"/>
                  </a:schemeClr>
                </a:solidFill>
              </a:rPr>
              <a:t>Documents: </a:t>
            </a:r>
            <a:r>
              <a:rPr lang="en-US" sz="1800" smtClean="0">
                <a:solidFill>
                  <a:schemeClr val="accent4">
                    <a:lumMod val="75000"/>
                  </a:schemeClr>
                </a:solidFill>
              </a:rPr>
              <a:t>Store whole documents in progress developing</a:t>
            </a:r>
          </a:p>
          <a:p>
            <a:pPr lvl="1">
              <a:buFont typeface="Wingdings" panose="05000000000000000000" pitchFamily="2" charset="2"/>
              <a:buChar char="Ø"/>
            </a:pPr>
            <a:r>
              <a:rPr lang="en-US" sz="1800" b="1" smtClean="0">
                <a:solidFill>
                  <a:schemeClr val="accent4">
                    <a:lumMod val="50000"/>
                  </a:schemeClr>
                </a:solidFill>
              </a:rPr>
              <a:t>Records: </a:t>
            </a:r>
            <a:r>
              <a:rPr lang="en-US" sz="1800" smtClean="0">
                <a:solidFill>
                  <a:schemeClr val="accent4">
                    <a:lumMod val="75000"/>
                  </a:schemeClr>
                </a:solidFill>
              </a:rPr>
              <a:t>Store documents like Meeting Minutes, Q &amp; A Management, etc.</a:t>
            </a:r>
            <a:endParaRPr lang="en-US" sz="1800">
              <a:solidFill>
                <a:schemeClr val="accent4">
                  <a:lumMod val="75000"/>
                </a:schemeClr>
              </a:solidFill>
            </a:endParaRPr>
          </a:p>
        </p:txBody>
      </p:sp>
      <p:pic>
        <p:nvPicPr>
          <p:cNvPr id="8" name="Picture 7"/>
          <p:cNvPicPr>
            <a:picLocks noChangeAspect="1"/>
          </p:cNvPicPr>
          <p:nvPr/>
        </p:nvPicPr>
        <p:blipFill rotWithShape="1">
          <a:blip r:embed="rId3"/>
          <a:srcRect r="27174"/>
          <a:stretch/>
        </p:blipFill>
        <p:spPr>
          <a:xfrm>
            <a:off x="572232" y="1801978"/>
            <a:ext cx="5535491" cy="3733800"/>
          </a:xfrm>
          <a:prstGeom prst="rect">
            <a:avLst/>
          </a:prstGeom>
        </p:spPr>
      </p:pic>
    </p:spTree>
    <p:extLst>
      <p:ext uri="{BB962C8B-B14F-4D97-AF65-F5344CB8AC3E}">
        <p14:creationId xmlns:p14="http://schemas.microsoft.com/office/powerpoint/2010/main" val="2920049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à coins arrondis 10"/>
          <p:cNvSpPr/>
          <p:nvPr/>
        </p:nvSpPr>
        <p:spPr>
          <a:xfrm>
            <a:off x="163020" y="1383323"/>
            <a:ext cx="11817965" cy="479473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accent4">
                  <a:lumMod val="75000"/>
                </a:schemeClr>
              </a:solidFill>
              <a:latin typeface="Arial" panose="020B0604020202020204" pitchFamily="34" charset="0"/>
              <a:cs typeface="Arial" panose="020B0604020202020204" pitchFamily="34" charset="0"/>
            </a:endParaRPr>
          </a:p>
        </p:txBody>
      </p:sp>
      <p:sp>
        <p:nvSpPr>
          <p:cNvPr id="14" name="Rectangle 13"/>
          <p:cNvSpPr/>
          <p:nvPr/>
        </p:nvSpPr>
        <p:spPr>
          <a:xfrm>
            <a:off x="2021327" y="4660771"/>
            <a:ext cx="2274982" cy="369332"/>
          </a:xfrm>
          <a:prstGeom prst="rect">
            <a:avLst/>
          </a:prstGeom>
        </p:spPr>
        <p:txBody>
          <a:bodyPr wrap="none">
            <a:spAutoFit/>
          </a:bodyPr>
          <a:lstStyle/>
          <a:p>
            <a:r>
              <a:rPr lang="en-US" smtClean="0">
                <a:solidFill>
                  <a:schemeClr val="accent4">
                    <a:lumMod val="50000"/>
                  </a:schemeClr>
                </a:solidFill>
                <a:latin typeface="Arial" panose="020B0604020202020204" pitchFamily="34" charset="0"/>
                <a:cs typeface="Arial" panose="020B0604020202020204" pitchFamily="34" charset="0"/>
              </a:rPr>
              <a:t>Naming conventions</a:t>
            </a:r>
            <a:endParaRPr lang="en-US">
              <a:solidFill>
                <a:schemeClr val="accent4">
                  <a:lumMod val="50000"/>
                </a:schemeClr>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6154616" y="1822852"/>
            <a:ext cx="5502202" cy="38980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mtClean="0">
                <a:solidFill>
                  <a:schemeClr val="accent4">
                    <a:lumMod val="50000"/>
                  </a:schemeClr>
                </a:solidFill>
              </a:rPr>
              <a:t>Rule: </a:t>
            </a:r>
            <a:r>
              <a:rPr lang="en-US" sz="2400" smtClean="0">
                <a:solidFill>
                  <a:schemeClr val="accent4">
                    <a:lumMod val="75000"/>
                  </a:schemeClr>
                </a:solidFill>
              </a:rPr>
              <a:t>ProjectCode_Document’s name_v&lt;x.x&gt;_language</a:t>
            </a:r>
          </a:p>
          <a:p>
            <a:pPr>
              <a:buFont typeface="Wingdings" panose="05000000000000000000" pitchFamily="2" charset="2"/>
              <a:buChar char="ü"/>
            </a:pPr>
            <a:r>
              <a:rPr lang="en-US" sz="2000" b="1" smtClean="0">
                <a:solidFill>
                  <a:schemeClr val="accent4">
                    <a:lumMod val="50000"/>
                  </a:schemeClr>
                </a:solidFill>
              </a:rPr>
              <a:t>ProjectCode: </a:t>
            </a:r>
            <a:r>
              <a:rPr lang="en-US" sz="2000" smtClean="0">
                <a:solidFill>
                  <a:schemeClr val="accent4">
                    <a:lumMod val="50000"/>
                  </a:schemeClr>
                </a:solidFill>
              </a:rPr>
              <a:t> </a:t>
            </a:r>
            <a:r>
              <a:rPr lang="en-US" sz="2000" smtClean="0">
                <a:solidFill>
                  <a:schemeClr val="accent4">
                    <a:lumMod val="75000"/>
                  </a:schemeClr>
                </a:solidFill>
              </a:rPr>
              <a:t>Veazy</a:t>
            </a:r>
          </a:p>
          <a:p>
            <a:pPr>
              <a:buFont typeface="Wingdings" panose="05000000000000000000" pitchFamily="2" charset="2"/>
              <a:buChar char="ü"/>
            </a:pPr>
            <a:r>
              <a:rPr lang="en-US" sz="2000" b="1" smtClean="0">
                <a:solidFill>
                  <a:schemeClr val="accent4">
                    <a:lumMod val="50000"/>
                  </a:schemeClr>
                </a:solidFill>
              </a:rPr>
              <a:t>Document’s name: </a:t>
            </a:r>
            <a:r>
              <a:rPr lang="en-US" sz="2000" smtClean="0">
                <a:solidFill>
                  <a:schemeClr val="accent4">
                    <a:lumMod val="75000"/>
                  </a:schemeClr>
                </a:solidFill>
              </a:rPr>
              <a:t>CMPlan, Introduction, Project Plan, etc.</a:t>
            </a:r>
          </a:p>
          <a:p>
            <a:pPr>
              <a:buFont typeface="Wingdings" panose="05000000000000000000" pitchFamily="2" charset="2"/>
              <a:buChar char="ü"/>
            </a:pPr>
            <a:r>
              <a:rPr lang="en-US" sz="2000" b="1" smtClean="0">
                <a:solidFill>
                  <a:schemeClr val="accent4">
                    <a:lumMod val="50000"/>
                  </a:schemeClr>
                </a:solidFill>
              </a:rPr>
              <a:t>v&lt;x.x&gt;: </a:t>
            </a:r>
            <a:r>
              <a:rPr lang="en-US" sz="2000" smtClean="0">
                <a:solidFill>
                  <a:schemeClr val="accent4">
                    <a:lumMod val="75000"/>
                  </a:schemeClr>
                </a:solidFill>
              </a:rPr>
              <a:t>document’s version. For example: v1.0, v1.1,  v1.2, etc.</a:t>
            </a:r>
          </a:p>
          <a:p>
            <a:pPr>
              <a:buFont typeface="Wingdings" panose="05000000000000000000" pitchFamily="2" charset="2"/>
              <a:buChar char="ü"/>
            </a:pPr>
            <a:r>
              <a:rPr lang="en-US" sz="2000" b="1" smtClean="0">
                <a:solidFill>
                  <a:schemeClr val="accent4">
                    <a:lumMod val="50000"/>
                  </a:schemeClr>
                </a:solidFill>
              </a:rPr>
              <a:t>Language:</a:t>
            </a:r>
          </a:p>
          <a:p>
            <a:pPr lvl="1">
              <a:buFont typeface="Wingdings" panose="05000000000000000000" pitchFamily="2" charset="2"/>
              <a:buChar char="ü"/>
            </a:pPr>
            <a:r>
              <a:rPr lang="en-US" sz="1800" smtClean="0">
                <a:solidFill>
                  <a:schemeClr val="accent4">
                    <a:lumMod val="75000"/>
                  </a:schemeClr>
                </a:solidFill>
              </a:rPr>
              <a:t>English</a:t>
            </a:r>
          </a:p>
          <a:p>
            <a:pPr lvl="1">
              <a:buFont typeface="Wingdings" panose="05000000000000000000" pitchFamily="2" charset="2"/>
              <a:buChar char="ü"/>
            </a:pPr>
            <a:r>
              <a:rPr lang="en-US" sz="1800" smtClean="0">
                <a:solidFill>
                  <a:schemeClr val="accent4">
                    <a:lumMod val="75000"/>
                  </a:schemeClr>
                </a:solidFill>
              </a:rPr>
              <a:t>Japanese</a:t>
            </a:r>
            <a:endParaRPr lang="en-US" sz="1800">
              <a:solidFill>
                <a:schemeClr val="accent4">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8" y="2297723"/>
            <a:ext cx="5356941" cy="2248906"/>
          </a:xfrm>
          <a:prstGeom prst="rect">
            <a:avLst/>
          </a:prstGeom>
        </p:spPr>
      </p:pic>
    </p:spTree>
    <p:extLst>
      <p:ext uri="{BB962C8B-B14F-4D97-AF65-F5344CB8AC3E}">
        <p14:creationId xmlns:p14="http://schemas.microsoft.com/office/powerpoint/2010/main" val="2117292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6" name="Group 5"/>
          <p:cNvGrpSpPr/>
          <p:nvPr/>
        </p:nvGrpSpPr>
        <p:grpSpPr>
          <a:xfrm>
            <a:off x="187375" y="3854535"/>
            <a:ext cx="1425040" cy="808511"/>
            <a:chOff x="1592629" y="3550723"/>
            <a:chExt cx="1425040" cy="808511"/>
          </a:xfrm>
          <a:solidFill>
            <a:schemeClr val="accent1"/>
          </a:solidFill>
        </p:grpSpPr>
        <p:sp>
          <p:nvSpPr>
            <p:cNvPr id="4" name="Rounded Rectangle 3"/>
            <p:cNvSpPr/>
            <p:nvPr/>
          </p:nvSpPr>
          <p:spPr>
            <a:xfrm>
              <a:off x="222202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 name="Rounded Rectangle 2"/>
            <p:cNvSpPr/>
            <p:nvPr/>
          </p:nvSpPr>
          <p:spPr>
            <a:xfrm>
              <a:off x="159262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2" name="Rounded Rectangle 1"/>
            <p:cNvSpPr/>
            <p:nvPr/>
          </p:nvSpPr>
          <p:spPr>
            <a:xfrm>
              <a:off x="190138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01</a:t>
              </a:r>
              <a:endParaRPr lang="en-US" sz="2800" b="1" spc="-150" dirty="0">
                <a:latin typeface="Arial" panose="020B0604020202020204" pitchFamily="34" charset="0"/>
                <a:cs typeface="Arial" panose="020B0604020202020204" pitchFamily="34" charset="0"/>
              </a:endParaRPr>
            </a:p>
          </p:txBody>
        </p:sp>
      </p:grpSp>
      <p:grpSp>
        <p:nvGrpSpPr>
          <p:cNvPr id="7" name="Group 6"/>
          <p:cNvGrpSpPr/>
          <p:nvPr/>
        </p:nvGrpSpPr>
        <p:grpSpPr>
          <a:xfrm>
            <a:off x="2117676" y="3854535"/>
            <a:ext cx="1425040" cy="808511"/>
            <a:chOff x="1626919" y="3550723"/>
            <a:chExt cx="1425040" cy="808511"/>
          </a:xfrm>
          <a:solidFill>
            <a:schemeClr val="accent3"/>
          </a:solidFill>
        </p:grpSpPr>
        <p:sp>
          <p:nvSpPr>
            <p:cNvPr id="8" name="Rounded Rectangle 7"/>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9" name="Rounded Rectangle 8"/>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0" name="Rounded Rectangle 9"/>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02</a:t>
              </a:r>
              <a:endParaRPr lang="en-US" sz="2800" b="1" spc="-150" dirty="0">
                <a:latin typeface="Arial" panose="020B0604020202020204" pitchFamily="34" charset="0"/>
                <a:cs typeface="Arial" panose="020B0604020202020204" pitchFamily="34" charset="0"/>
              </a:endParaRPr>
            </a:p>
          </p:txBody>
        </p:sp>
      </p:grpSp>
      <p:grpSp>
        <p:nvGrpSpPr>
          <p:cNvPr id="11" name="Group 10"/>
          <p:cNvGrpSpPr/>
          <p:nvPr/>
        </p:nvGrpSpPr>
        <p:grpSpPr>
          <a:xfrm>
            <a:off x="6310718" y="3866412"/>
            <a:ext cx="1425040" cy="808511"/>
            <a:chOff x="1626919" y="3550723"/>
            <a:chExt cx="1425040" cy="808511"/>
          </a:xfrm>
          <a:solidFill>
            <a:schemeClr val="accent5"/>
          </a:solidFill>
        </p:grpSpPr>
        <p:sp>
          <p:nvSpPr>
            <p:cNvPr id="12" name="Rounded Rectangle 11"/>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3" name="Rounded Rectangle 12"/>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4" name="Rounded Rectangle 13"/>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04</a:t>
              </a:r>
              <a:endParaRPr lang="en-US" sz="2800" b="1" spc="-150" dirty="0">
                <a:latin typeface="Arial" panose="020B0604020202020204" pitchFamily="34" charset="0"/>
                <a:cs typeface="Arial" panose="020B0604020202020204" pitchFamily="34" charset="0"/>
              </a:endParaRPr>
            </a:p>
          </p:txBody>
        </p:sp>
      </p:grpSp>
      <p:grpSp>
        <p:nvGrpSpPr>
          <p:cNvPr id="15" name="Group 14"/>
          <p:cNvGrpSpPr/>
          <p:nvPr/>
        </p:nvGrpSpPr>
        <p:grpSpPr>
          <a:xfrm>
            <a:off x="8389462" y="3815369"/>
            <a:ext cx="1425040" cy="808511"/>
            <a:chOff x="1626919" y="3550723"/>
            <a:chExt cx="1425040" cy="808511"/>
          </a:xfrm>
          <a:solidFill>
            <a:srgbClr val="FFFF00"/>
          </a:solidFill>
        </p:grpSpPr>
        <p:sp>
          <p:nvSpPr>
            <p:cNvPr id="16" name="Rounded Rectangle 15"/>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7" name="Rounded Rectangle 16"/>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8" name="Rounded Rectangle 17"/>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05</a:t>
              </a:r>
              <a:endParaRPr lang="en-US" sz="2800" b="1" spc="-150" dirty="0">
                <a:latin typeface="Arial" panose="020B0604020202020204" pitchFamily="34" charset="0"/>
                <a:cs typeface="Arial" panose="020B0604020202020204" pitchFamily="34" charset="0"/>
              </a:endParaRPr>
            </a:p>
          </p:txBody>
        </p:sp>
      </p:grpSp>
      <p:sp>
        <p:nvSpPr>
          <p:cNvPr id="19" name="Rectangle 18"/>
          <p:cNvSpPr/>
          <p:nvPr/>
        </p:nvSpPr>
        <p:spPr>
          <a:xfrm>
            <a:off x="0" y="916383"/>
            <a:ext cx="12192000" cy="2268187"/>
          </a:xfrm>
          <a:prstGeom prst="rect">
            <a:avLst/>
          </a:prstGeom>
          <a:blipFill dpi="0" rotWithShape="1">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t="-83552" b="-25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panose="020B0604020202020204" pitchFamily="34" charset="0"/>
              <a:cs typeface="Arial" panose="020B0604020202020204" pitchFamily="34" charset="0"/>
            </a:endParaRPr>
          </a:p>
          <a:p>
            <a:pPr algn="ctr"/>
            <a:r>
              <a:rPr lang="en-US" sz="4400" smtClean="0">
                <a:solidFill>
                  <a:schemeClr val="bg1"/>
                </a:solidFill>
                <a:latin typeface="Arial" panose="020B0604020202020204" pitchFamily="34" charset="0"/>
                <a:cs typeface="Arial" panose="020B0604020202020204" pitchFamily="34" charset="0"/>
              </a:rPr>
              <a:t>Nguyen Van Sang</a:t>
            </a:r>
          </a:p>
          <a:p>
            <a:pPr algn="ctr"/>
            <a:endParaRPr lang="en-US" sz="900" smtClean="0">
              <a:solidFill>
                <a:schemeClr val="bg1"/>
              </a:solidFill>
              <a:latin typeface="Arial" panose="020B0604020202020204" pitchFamily="34" charset="0"/>
              <a:cs typeface="Arial" panose="020B0604020202020204" pitchFamily="34" charset="0"/>
            </a:endParaRPr>
          </a:p>
          <a:p>
            <a:pPr algn="ctr"/>
            <a:r>
              <a:rPr lang="ja-JP" altLang="en-US" smtClean="0">
                <a:solidFill>
                  <a:schemeClr val="bg1"/>
                </a:solidFill>
                <a:latin typeface="Arial" panose="020B0604020202020204" pitchFamily="34" charset="0"/>
                <a:cs typeface="Arial" panose="020B0604020202020204" pitchFamily="34" charset="0"/>
              </a:rPr>
              <a:t>指導教員 </a:t>
            </a:r>
            <a:r>
              <a:rPr lang="en-US" smtClean="0">
                <a:solidFill>
                  <a:schemeClr val="bg1"/>
                </a:solidFill>
                <a:latin typeface="Arial" panose="020B0604020202020204" pitchFamily="34" charset="0"/>
                <a:cs typeface="Arial" panose="020B0604020202020204" pitchFamily="34" charset="0"/>
              </a:rPr>
              <a:t>Supervisor </a:t>
            </a:r>
            <a:endParaRPr lang="en-US">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61348" y="4973784"/>
            <a:ext cx="1976254" cy="646331"/>
          </a:xfrm>
          <a:prstGeom prst="rect">
            <a:avLst/>
          </a:prstGeom>
          <a:noFill/>
        </p:spPr>
        <p:txBody>
          <a:bodyPr wrap="square" rtlCol="0">
            <a:spAutoFit/>
          </a:bodyPr>
          <a:lstStyle/>
          <a:p>
            <a:pPr algn="ctr"/>
            <a:r>
              <a:rPr lang="en-US" b="1" smtClean="0">
                <a:solidFill>
                  <a:schemeClr val="tx1">
                    <a:lumMod val="65000"/>
                    <a:lumOff val="35000"/>
                  </a:schemeClr>
                </a:solidFill>
                <a:latin typeface="Arial" panose="020B0604020202020204" pitchFamily="34" charset="0"/>
                <a:cs typeface="Arial" panose="020B0604020202020204" pitchFamily="34" charset="0"/>
              </a:rPr>
              <a:t>MinhNN</a:t>
            </a:r>
          </a:p>
          <a:p>
            <a:pPr algn="ctr"/>
            <a:r>
              <a:rPr lang="en-US" altLang="ja-JP" smtClean="0">
                <a:solidFill>
                  <a:schemeClr val="tx1">
                    <a:lumMod val="65000"/>
                    <a:lumOff val="35000"/>
                  </a:schemeClr>
                </a:solidFill>
                <a:latin typeface="Arial" panose="020B0604020202020204" pitchFamily="34" charset="0"/>
                <a:cs typeface="Arial" panose="020B0604020202020204" pitchFamily="34" charset="0"/>
              </a:rPr>
              <a:t>PM</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p:cNvSpPr txBox="1"/>
          <p:nvPr/>
        </p:nvSpPr>
        <p:spPr>
          <a:xfrm>
            <a:off x="1957359" y="4973784"/>
            <a:ext cx="1976254" cy="646331"/>
          </a:xfrm>
          <a:prstGeom prst="rect">
            <a:avLst/>
          </a:prstGeom>
          <a:noFill/>
        </p:spPr>
        <p:txBody>
          <a:bodyPr wrap="square" rtlCol="0">
            <a:spAutoFit/>
          </a:bodyPr>
          <a:lstStyle/>
          <a:p>
            <a:pPr algn="ctr"/>
            <a:r>
              <a:rPr lang="en-US" b="1" smtClean="0">
                <a:solidFill>
                  <a:schemeClr val="tx1">
                    <a:lumMod val="65000"/>
                    <a:lumOff val="35000"/>
                  </a:schemeClr>
                </a:solidFill>
                <a:latin typeface="Arial" panose="020B0604020202020204" pitchFamily="34" charset="0"/>
                <a:cs typeface="Arial" panose="020B0604020202020204" pitchFamily="34" charset="0"/>
              </a:rPr>
              <a:t>DuyNT</a:t>
            </a:r>
          </a:p>
          <a:p>
            <a:pPr algn="ctr"/>
            <a:r>
              <a:rPr lang="ja-JP" altLang="en-US" b="1">
                <a:solidFill>
                  <a:schemeClr val="tx1">
                    <a:lumMod val="65000"/>
                    <a:lumOff val="35000"/>
                  </a:schemeClr>
                </a:solidFill>
                <a:latin typeface="Arial" panose="020B0604020202020204" pitchFamily="34" charset="0"/>
                <a:cs typeface="Arial" panose="020B0604020202020204" pitchFamily="34" charset="0"/>
              </a:rPr>
              <a:t>チームのメンバー</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TextBox 21"/>
          <p:cNvSpPr txBox="1"/>
          <p:nvPr/>
        </p:nvSpPr>
        <p:spPr>
          <a:xfrm>
            <a:off x="8349411" y="4921752"/>
            <a:ext cx="1976254" cy="646331"/>
          </a:xfrm>
          <a:prstGeom prst="rect">
            <a:avLst/>
          </a:prstGeom>
          <a:noFill/>
        </p:spPr>
        <p:txBody>
          <a:bodyPr wrap="square" rtlCol="0">
            <a:spAutoFit/>
          </a:bodyPr>
          <a:lstStyle/>
          <a:p>
            <a:pPr algn="ctr"/>
            <a:r>
              <a:rPr lang="en-US" b="1" smtClean="0">
                <a:solidFill>
                  <a:schemeClr val="tx1">
                    <a:lumMod val="65000"/>
                    <a:lumOff val="35000"/>
                  </a:schemeClr>
                </a:solidFill>
                <a:latin typeface="Arial" panose="020B0604020202020204" pitchFamily="34" charset="0"/>
                <a:cs typeface="Arial" panose="020B0604020202020204" pitchFamily="34" charset="0"/>
              </a:rPr>
              <a:t>QuanNH</a:t>
            </a:r>
          </a:p>
          <a:p>
            <a:pPr algn="ctr"/>
            <a:r>
              <a:rPr lang="ja-JP" altLang="en-US" b="1">
                <a:solidFill>
                  <a:schemeClr val="tx1">
                    <a:lumMod val="65000"/>
                    <a:lumOff val="35000"/>
                  </a:schemeClr>
                </a:solidFill>
                <a:latin typeface="Arial" panose="020B0604020202020204" pitchFamily="34" charset="0"/>
                <a:cs typeface="Arial" panose="020B0604020202020204" pitchFamily="34" charset="0"/>
              </a:rPr>
              <a:t>チームのメンバー</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22"/>
          <p:cNvSpPr txBox="1"/>
          <p:nvPr/>
        </p:nvSpPr>
        <p:spPr>
          <a:xfrm>
            <a:off x="6150401" y="4922741"/>
            <a:ext cx="1976254" cy="646331"/>
          </a:xfrm>
          <a:prstGeom prst="rect">
            <a:avLst/>
          </a:prstGeom>
          <a:noFill/>
        </p:spPr>
        <p:txBody>
          <a:bodyPr wrap="square" rtlCol="0">
            <a:spAutoFit/>
          </a:bodyPr>
          <a:lstStyle/>
          <a:p>
            <a:pPr algn="ctr"/>
            <a:r>
              <a:rPr lang="en-US" b="1" smtClean="0">
                <a:solidFill>
                  <a:schemeClr val="tx1">
                    <a:lumMod val="65000"/>
                    <a:lumOff val="35000"/>
                  </a:schemeClr>
                </a:solidFill>
                <a:latin typeface="Arial" panose="020B0604020202020204" pitchFamily="34" charset="0"/>
                <a:cs typeface="Arial" panose="020B0604020202020204" pitchFamily="34" charset="0"/>
              </a:rPr>
              <a:t>TungDT</a:t>
            </a:r>
          </a:p>
          <a:p>
            <a:pPr algn="ctr"/>
            <a:r>
              <a:rPr lang="ja-JP" altLang="en-US" b="1">
                <a:solidFill>
                  <a:schemeClr val="tx1">
                    <a:lumMod val="65000"/>
                    <a:lumOff val="35000"/>
                  </a:schemeClr>
                </a:solidFill>
                <a:latin typeface="Arial" panose="020B0604020202020204" pitchFamily="34" charset="0"/>
                <a:cs typeface="Arial" panose="020B0604020202020204" pitchFamily="34" charset="0"/>
              </a:rPr>
              <a:t>チームのメンバー</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8" name="Group 27"/>
          <p:cNvGrpSpPr/>
          <p:nvPr/>
        </p:nvGrpSpPr>
        <p:grpSpPr>
          <a:xfrm>
            <a:off x="0" y="6476870"/>
            <a:ext cx="12192000" cy="423333"/>
            <a:chOff x="0" y="6434667"/>
            <a:chExt cx="12192000" cy="423333"/>
          </a:xfrm>
          <a:solidFill>
            <a:schemeClr val="accent4"/>
          </a:solidFill>
        </p:grpSpPr>
        <p:sp>
          <p:nvSpPr>
            <p:cNvPr id="29" name="Rectangle 28"/>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0189" y="6461667"/>
              <a:ext cx="2995629" cy="369332"/>
            </a:xfrm>
            <a:prstGeom prst="rect">
              <a:avLst/>
            </a:prstGeom>
            <a:grpFill/>
          </p:spPr>
          <p:txBody>
            <a:bodyPr wrap="square" rtlCol="0">
              <a:spAutoFit/>
            </a:bodyPr>
            <a:lstStyle/>
            <a:p>
              <a:r>
                <a:rPr lang="en-US">
                  <a:solidFill>
                    <a:schemeClr val="bg1"/>
                  </a:solidFill>
                </a:rPr>
                <a:t>ABOUT US - </a:t>
              </a:r>
              <a:r>
                <a:rPr lang="ja-JP" altLang="en-US">
                  <a:solidFill>
                    <a:schemeClr val="bg1"/>
                  </a:solidFill>
                </a:rPr>
                <a:t>私達について</a:t>
              </a:r>
              <a:endParaRPr lang="en-US" b="1" dirty="0">
                <a:solidFill>
                  <a:schemeClr val="bg1"/>
                </a:solidFill>
                <a:latin typeface="Arial Narrow" panose="020B0606020202030204" pitchFamily="34" charset="0"/>
              </a:endParaRPr>
            </a:p>
          </p:txBody>
        </p:sp>
        <p:pic>
          <p:nvPicPr>
            <p:cNvPr id="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grpSp>
        <p:nvGrpSpPr>
          <p:cNvPr id="32" name="Group 31"/>
          <p:cNvGrpSpPr/>
          <p:nvPr/>
        </p:nvGrpSpPr>
        <p:grpSpPr>
          <a:xfrm>
            <a:off x="4214197" y="3866412"/>
            <a:ext cx="1425040" cy="808511"/>
            <a:chOff x="1626919" y="3550723"/>
            <a:chExt cx="1425040" cy="808511"/>
          </a:xfrm>
          <a:solidFill>
            <a:schemeClr val="accent2"/>
          </a:solidFill>
        </p:grpSpPr>
        <p:sp>
          <p:nvSpPr>
            <p:cNvPr id="33" name="Rounded Rectangle 32"/>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4" name="Rounded Rectangle 33"/>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5" name="Rounded Rectangle 34"/>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03</a:t>
              </a:r>
              <a:endParaRPr lang="en-US" sz="2800" b="1" spc="-150" dirty="0">
                <a:latin typeface="Arial" panose="020B0604020202020204" pitchFamily="34" charset="0"/>
                <a:cs typeface="Arial" panose="020B0604020202020204" pitchFamily="34" charset="0"/>
              </a:endParaRPr>
            </a:p>
          </p:txBody>
        </p:sp>
      </p:grpSp>
      <p:sp>
        <p:nvSpPr>
          <p:cNvPr id="36" name="TextBox 35"/>
          <p:cNvSpPr txBox="1"/>
          <p:nvPr/>
        </p:nvSpPr>
        <p:spPr>
          <a:xfrm>
            <a:off x="4053880" y="4985661"/>
            <a:ext cx="1976254" cy="646331"/>
          </a:xfrm>
          <a:prstGeom prst="rect">
            <a:avLst/>
          </a:prstGeom>
          <a:noFill/>
        </p:spPr>
        <p:txBody>
          <a:bodyPr wrap="square" rtlCol="0">
            <a:spAutoFit/>
          </a:bodyPr>
          <a:lstStyle/>
          <a:p>
            <a:pPr algn="ctr"/>
            <a:r>
              <a:rPr lang="en-US" b="1" smtClean="0">
                <a:solidFill>
                  <a:schemeClr val="tx1">
                    <a:lumMod val="65000"/>
                    <a:lumOff val="35000"/>
                  </a:schemeClr>
                </a:solidFill>
                <a:latin typeface="Arial" panose="020B0604020202020204" pitchFamily="34" charset="0"/>
                <a:cs typeface="Arial" panose="020B0604020202020204" pitchFamily="34" charset="0"/>
              </a:rPr>
              <a:t>LinhNH</a:t>
            </a:r>
          </a:p>
          <a:p>
            <a:pPr algn="ctr"/>
            <a:r>
              <a:rPr lang="ja-JP" altLang="en-US" b="1">
                <a:solidFill>
                  <a:schemeClr val="tx1">
                    <a:lumMod val="65000"/>
                    <a:lumOff val="35000"/>
                  </a:schemeClr>
                </a:solidFill>
                <a:latin typeface="Arial" panose="020B0604020202020204" pitchFamily="34" charset="0"/>
                <a:cs typeface="Arial" panose="020B0604020202020204" pitchFamily="34" charset="0"/>
              </a:rPr>
              <a:t>チームのメンバー</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42" name="Group 41"/>
          <p:cNvGrpSpPr/>
          <p:nvPr/>
        </p:nvGrpSpPr>
        <p:grpSpPr>
          <a:xfrm>
            <a:off x="10485983" y="3815369"/>
            <a:ext cx="1425040" cy="808511"/>
            <a:chOff x="1626919" y="3550723"/>
            <a:chExt cx="1425040" cy="808511"/>
          </a:xfrm>
          <a:solidFill>
            <a:schemeClr val="accent4"/>
          </a:solidFill>
        </p:grpSpPr>
        <p:sp>
          <p:nvSpPr>
            <p:cNvPr id="43" name="Rounded Rectangle 42"/>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44" name="Rounded Rectangle 43"/>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45" name="Rounded Rectangle 44"/>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smtClean="0">
                  <a:latin typeface="Arial" panose="020B0604020202020204" pitchFamily="34" charset="0"/>
                  <a:cs typeface="Arial" panose="020B0604020202020204" pitchFamily="34" charset="0"/>
                </a:rPr>
                <a:t>06</a:t>
              </a:r>
              <a:endParaRPr lang="en-US" sz="2800" b="1" spc="-150" dirty="0">
                <a:latin typeface="Arial" panose="020B0604020202020204" pitchFamily="34" charset="0"/>
                <a:cs typeface="Arial" panose="020B0604020202020204" pitchFamily="34" charset="0"/>
              </a:endParaRPr>
            </a:p>
          </p:txBody>
        </p:sp>
      </p:grpSp>
      <p:sp>
        <p:nvSpPr>
          <p:cNvPr id="46" name="TextBox 45"/>
          <p:cNvSpPr txBox="1"/>
          <p:nvPr/>
        </p:nvSpPr>
        <p:spPr>
          <a:xfrm>
            <a:off x="10325665" y="4922741"/>
            <a:ext cx="1976254" cy="646331"/>
          </a:xfrm>
          <a:prstGeom prst="rect">
            <a:avLst/>
          </a:prstGeom>
          <a:noFill/>
        </p:spPr>
        <p:txBody>
          <a:bodyPr wrap="square" rtlCol="0">
            <a:spAutoFit/>
          </a:bodyPr>
          <a:lstStyle/>
          <a:p>
            <a:pPr algn="ctr"/>
            <a:r>
              <a:rPr lang="en-US" b="1" smtClean="0">
                <a:solidFill>
                  <a:schemeClr val="tx1">
                    <a:lumMod val="65000"/>
                    <a:lumOff val="35000"/>
                  </a:schemeClr>
                </a:solidFill>
                <a:latin typeface="Arial" panose="020B0604020202020204" pitchFamily="34" charset="0"/>
                <a:cs typeface="Arial" panose="020B0604020202020204" pitchFamily="34" charset="0"/>
              </a:rPr>
              <a:t>ThangPD</a:t>
            </a:r>
          </a:p>
          <a:p>
            <a:pPr algn="ctr"/>
            <a:r>
              <a:rPr lang="ja-JP" altLang="en-US" b="1">
                <a:solidFill>
                  <a:schemeClr val="tx1">
                    <a:lumMod val="65000"/>
                    <a:lumOff val="35000"/>
                  </a:schemeClr>
                </a:solidFill>
                <a:latin typeface="Arial" panose="020B0604020202020204" pitchFamily="34" charset="0"/>
                <a:cs typeface="Arial" panose="020B0604020202020204" pitchFamily="34" charset="0"/>
              </a:rPr>
              <a:t>チームのメンバー</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8197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2126578" y="1429524"/>
            <a:ext cx="7938843" cy="4828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3895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2.7.</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コンフィグレーション管理  </a:t>
            </a:r>
            <a:r>
              <a:rPr lang="en-US" altLang="ja-JP" sz="3600">
                <a:solidFill>
                  <a:schemeClr val="bg1"/>
                </a:solidFill>
                <a:latin typeface="Arial" panose="020B0604020202020204" pitchFamily="34" charset="0"/>
                <a:cs typeface="Arial" panose="020B0604020202020204" pitchFamily="34" charset="0"/>
              </a:rPr>
              <a:t>Configuration management</a:t>
            </a:r>
            <a:endParaRPr lang="en-US" sz="3600">
              <a:solidFill>
                <a:schemeClr val="bg1"/>
              </a:solidFill>
            </a:endParaRPr>
          </a:p>
        </p:txBody>
      </p:sp>
      <p:sp>
        <p:nvSpPr>
          <p:cNvPr id="20" name="Freeform 6"/>
          <p:cNvSpPr>
            <a:spLocks noEditPoints="1"/>
          </p:cNvSpPr>
          <p:nvPr/>
        </p:nvSpPr>
        <p:spPr bwMode="auto">
          <a:xfrm>
            <a:off x="6320941" y="1722260"/>
            <a:ext cx="836612" cy="838200"/>
          </a:xfrm>
          <a:custGeom>
            <a:avLst/>
            <a:gdLst>
              <a:gd name="T0" fmla="*/ 1526 w 3687"/>
              <a:gd name="T1" fmla="*/ 1338 h 3693"/>
              <a:gd name="T2" fmla="*/ 1497 w 3687"/>
              <a:gd name="T3" fmla="*/ 1446 h 3693"/>
              <a:gd name="T4" fmla="*/ 1307 w 3687"/>
              <a:gd name="T5" fmla="*/ 1694 h 3693"/>
              <a:gd name="T6" fmla="*/ 1283 w 3687"/>
              <a:gd name="T7" fmla="*/ 2022 h 3693"/>
              <a:gd name="T8" fmla="*/ 1457 w 3687"/>
              <a:gd name="T9" fmla="*/ 2323 h 3693"/>
              <a:gd name="T10" fmla="*/ 1777 w 3687"/>
              <a:gd name="T11" fmla="*/ 2467 h 3693"/>
              <a:gd name="T12" fmla="*/ 2126 w 3687"/>
              <a:gd name="T13" fmla="*/ 2393 h 3693"/>
              <a:gd name="T14" fmla="*/ 2357 w 3687"/>
              <a:gd name="T15" fmla="*/ 2136 h 3693"/>
              <a:gd name="T16" fmla="*/ 2396 w 3687"/>
              <a:gd name="T17" fmla="*/ 1783 h 3693"/>
              <a:gd name="T18" fmla="*/ 2227 w 3687"/>
              <a:gd name="T19" fmla="*/ 1485 h 3693"/>
              <a:gd name="T20" fmla="*/ 2146 w 3687"/>
              <a:gd name="T21" fmla="*/ 1357 h 3693"/>
              <a:gd name="T22" fmla="*/ 2230 w 3687"/>
              <a:gd name="T23" fmla="*/ 1284 h 3693"/>
              <a:gd name="T24" fmla="*/ 2426 w 3687"/>
              <a:gd name="T25" fmla="*/ 1432 h 3693"/>
              <a:gd name="T26" fmla="*/ 2581 w 3687"/>
              <a:gd name="T27" fmla="*/ 1769 h 3693"/>
              <a:gd name="T28" fmla="*/ 2539 w 3687"/>
              <a:gd name="T29" fmla="*/ 2169 h 3693"/>
              <a:gd name="T30" fmla="*/ 2298 w 3687"/>
              <a:gd name="T31" fmla="*/ 2491 h 3693"/>
              <a:gd name="T32" fmla="*/ 1916 w 3687"/>
              <a:gd name="T33" fmla="*/ 2641 h 3693"/>
              <a:gd name="T34" fmla="*/ 1506 w 3687"/>
              <a:gd name="T35" fmla="*/ 2564 h 3693"/>
              <a:gd name="T36" fmla="*/ 1209 w 3687"/>
              <a:gd name="T37" fmla="*/ 2294 h 3693"/>
              <a:gd name="T38" fmla="*/ 1095 w 3687"/>
              <a:gd name="T39" fmla="*/ 1896 h 3693"/>
              <a:gd name="T40" fmla="*/ 1186 w 3687"/>
              <a:gd name="T41" fmla="*/ 1534 h 3693"/>
              <a:gd name="T42" fmla="*/ 1408 w 3687"/>
              <a:gd name="T43" fmla="*/ 1291 h 3693"/>
              <a:gd name="T44" fmla="*/ 1900 w 3687"/>
              <a:gd name="T45" fmla="*/ 1012 h 3693"/>
              <a:gd name="T46" fmla="*/ 1913 w 3687"/>
              <a:gd name="T47" fmla="*/ 1939 h 3693"/>
              <a:gd name="T48" fmla="*/ 1797 w 3687"/>
              <a:gd name="T49" fmla="*/ 1973 h 3693"/>
              <a:gd name="T50" fmla="*/ 1755 w 3687"/>
              <a:gd name="T51" fmla="*/ 1051 h 3693"/>
              <a:gd name="T52" fmla="*/ 1844 w 3687"/>
              <a:gd name="T53" fmla="*/ 184 h 3693"/>
              <a:gd name="T54" fmla="*/ 1221 w 3687"/>
              <a:gd name="T55" fmla="*/ 305 h 3693"/>
              <a:gd name="T56" fmla="*/ 705 w 3687"/>
              <a:gd name="T57" fmla="*/ 638 h 3693"/>
              <a:gd name="T58" fmla="*/ 343 w 3687"/>
              <a:gd name="T59" fmla="*/ 1134 h 3693"/>
              <a:gd name="T60" fmla="*/ 182 w 3687"/>
              <a:gd name="T61" fmla="*/ 1743 h 3693"/>
              <a:gd name="T62" fmla="*/ 264 w 3687"/>
              <a:gd name="T63" fmla="*/ 2378 h 3693"/>
              <a:gd name="T64" fmla="*/ 564 w 3687"/>
              <a:gd name="T65" fmla="*/ 2917 h 3693"/>
              <a:gd name="T66" fmla="*/ 1034 w 3687"/>
              <a:gd name="T67" fmla="*/ 3308 h 3693"/>
              <a:gd name="T68" fmla="*/ 1628 w 3687"/>
              <a:gd name="T69" fmla="*/ 3506 h 3693"/>
              <a:gd name="T70" fmla="*/ 2268 w 3687"/>
              <a:gd name="T71" fmla="*/ 3464 h 3693"/>
              <a:gd name="T72" fmla="*/ 2825 w 3687"/>
              <a:gd name="T73" fmla="*/ 3197 h 3693"/>
              <a:gd name="T74" fmla="*/ 3244 w 3687"/>
              <a:gd name="T75" fmla="*/ 2751 h 3693"/>
              <a:gd name="T76" fmla="*/ 3477 w 3687"/>
              <a:gd name="T77" fmla="*/ 2174 h 3693"/>
              <a:gd name="T78" fmla="*/ 3477 w 3687"/>
              <a:gd name="T79" fmla="*/ 1530 h 3693"/>
              <a:gd name="T80" fmla="*/ 3244 w 3687"/>
              <a:gd name="T81" fmla="*/ 953 h 3693"/>
              <a:gd name="T82" fmla="*/ 2825 w 3687"/>
              <a:gd name="T83" fmla="*/ 507 h 3693"/>
              <a:gd name="T84" fmla="*/ 2268 w 3687"/>
              <a:gd name="T85" fmla="*/ 239 h 3693"/>
              <a:gd name="T86" fmla="*/ 1844 w 3687"/>
              <a:gd name="T87" fmla="*/ 0 h 3693"/>
              <a:gd name="T88" fmla="*/ 2487 w 3687"/>
              <a:gd name="T89" fmla="*/ 116 h 3693"/>
              <a:gd name="T90" fmla="*/ 3031 w 3687"/>
              <a:gd name="T91" fmla="*/ 435 h 3693"/>
              <a:gd name="T92" fmla="*/ 3436 w 3687"/>
              <a:gd name="T93" fmla="*/ 915 h 3693"/>
              <a:gd name="T94" fmla="*/ 3658 w 3687"/>
              <a:gd name="T95" fmla="*/ 1515 h 3693"/>
              <a:gd name="T96" fmla="*/ 3658 w 3687"/>
              <a:gd name="T97" fmla="*/ 2179 h 3693"/>
              <a:gd name="T98" fmla="*/ 3436 w 3687"/>
              <a:gd name="T99" fmla="*/ 2779 h 3693"/>
              <a:gd name="T100" fmla="*/ 3031 w 3687"/>
              <a:gd name="T101" fmla="*/ 3259 h 3693"/>
              <a:gd name="T102" fmla="*/ 2487 w 3687"/>
              <a:gd name="T103" fmla="*/ 3578 h 3693"/>
              <a:gd name="T104" fmla="*/ 1844 w 3687"/>
              <a:gd name="T105" fmla="*/ 3693 h 3693"/>
              <a:gd name="T106" fmla="*/ 1201 w 3687"/>
              <a:gd name="T107" fmla="*/ 3578 h 3693"/>
              <a:gd name="T108" fmla="*/ 656 w 3687"/>
              <a:gd name="T109" fmla="*/ 3259 h 3693"/>
              <a:gd name="T110" fmla="*/ 252 w 3687"/>
              <a:gd name="T111" fmla="*/ 2779 h 3693"/>
              <a:gd name="T112" fmla="*/ 30 w 3687"/>
              <a:gd name="T113" fmla="*/ 2179 h 3693"/>
              <a:gd name="T114" fmla="*/ 30 w 3687"/>
              <a:gd name="T115" fmla="*/ 1515 h 3693"/>
              <a:gd name="T116" fmla="*/ 252 w 3687"/>
              <a:gd name="T117" fmla="*/ 915 h 3693"/>
              <a:gd name="T118" fmla="*/ 656 w 3687"/>
              <a:gd name="T119" fmla="*/ 435 h 3693"/>
              <a:gd name="T120" fmla="*/ 1201 w 3687"/>
              <a:gd name="T121" fmla="*/ 116 h 3693"/>
              <a:gd name="T122" fmla="*/ 1844 w 3687"/>
              <a:gd name="T123" fmla="*/ 0 h 3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87" h="3693">
                <a:moveTo>
                  <a:pt x="1446" y="1283"/>
                </a:moveTo>
                <a:lnTo>
                  <a:pt x="1466" y="1285"/>
                </a:lnTo>
                <a:lnTo>
                  <a:pt x="1485" y="1293"/>
                </a:lnTo>
                <a:lnTo>
                  <a:pt x="1502" y="1304"/>
                </a:lnTo>
                <a:lnTo>
                  <a:pt x="1516" y="1320"/>
                </a:lnTo>
                <a:lnTo>
                  <a:pt x="1526" y="1338"/>
                </a:lnTo>
                <a:lnTo>
                  <a:pt x="1532" y="1357"/>
                </a:lnTo>
                <a:lnTo>
                  <a:pt x="1534" y="1377"/>
                </a:lnTo>
                <a:lnTo>
                  <a:pt x="1531" y="1396"/>
                </a:lnTo>
                <a:lnTo>
                  <a:pt x="1525" y="1415"/>
                </a:lnTo>
                <a:lnTo>
                  <a:pt x="1512" y="1432"/>
                </a:lnTo>
                <a:lnTo>
                  <a:pt x="1497" y="1446"/>
                </a:lnTo>
                <a:lnTo>
                  <a:pt x="1455" y="1480"/>
                </a:lnTo>
                <a:lnTo>
                  <a:pt x="1417" y="1517"/>
                </a:lnTo>
                <a:lnTo>
                  <a:pt x="1383" y="1558"/>
                </a:lnTo>
                <a:lnTo>
                  <a:pt x="1354" y="1600"/>
                </a:lnTo>
                <a:lnTo>
                  <a:pt x="1329" y="1646"/>
                </a:lnTo>
                <a:lnTo>
                  <a:pt x="1307" y="1694"/>
                </a:lnTo>
                <a:lnTo>
                  <a:pt x="1292" y="1744"/>
                </a:lnTo>
                <a:lnTo>
                  <a:pt x="1279" y="1795"/>
                </a:lnTo>
                <a:lnTo>
                  <a:pt x="1272" y="1847"/>
                </a:lnTo>
                <a:lnTo>
                  <a:pt x="1269" y="1900"/>
                </a:lnTo>
                <a:lnTo>
                  <a:pt x="1272" y="1962"/>
                </a:lnTo>
                <a:lnTo>
                  <a:pt x="1283" y="2022"/>
                </a:lnTo>
                <a:lnTo>
                  <a:pt x="1298" y="2081"/>
                </a:lnTo>
                <a:lnTo>
                  <a:pt x="1321" y="2136"/>
                </a:lnTo>
                <a:lnTo>
                  <a:pt x="1348" y="2187"/>
                </a:lnTo>
                <a:lnTo>
                  <a:pt x="1380" y="2237"/>
                </a:lnTo>
                <a:lnTo>
                  <a:pt x="1417" y="2282"/>
                </a:lnTo>
                <a:lnTo>
                  <a:pt x="1457" y="2323"/>
                </a:lnTo>
                <a:lnTo>
                  <a:pt x="1503" y="2360"/>
                </a:lnTo>
                <a:lnTo>
                  <a:pt x="1551" y="2393"/>
                </a:lnTo>
                <a:lnTo>
                  <a:pt x="1604" y="2420"/>
                </a:lnTo>
                <a:lnTo>
                  <a:pt x="1659" y="2441"/>
                </a:lnTo>
                <a:lnTo>
                  <a:pt x="1717" y="2458"/>
                </a:lnTo>
                <a:lnTo>
                  <a:pt x="1777" y="2467"/>
                </a:lnTo>
                <a:lnTo>
                  <a:pt x="1838" y="2470"/>
                </a:lnTo>
                <a:lnTo>
                  <a:pt x="1901" y="2467"/>
                </a:lnTo>
                <a:lnTo>
                  <a:pt x="1960" y="2458"/>
                </a:lnTo>
                <a:lnTo>
                  <a:pt x="2019" y="2441"/>
                </a:lnTo>
                <a:lnTo>
                  <a:pt x="2073" y="2420"/>
                </a:lnTo>
                <a:lnTo>
                  <a:pt x="2126" y="2393"/>
                </a:lnTo>
                <a:lnTo>
                  <a:pt x="2174" y="2360"/>
                </a:lnTo>
                <a:lnTo>
                  <a:pt x="2220" y="2323"/>
                </a:lnTo>
                <a:lnTo>
                  <a:pt x="2261" y="2282"/>
                </a:lnTo>
                <a:lnTo>
                  <a:pt x="2298" y="2237"/>
                </a:lnTo>
                <a:lnTo>
                  <a:pt x="2330" y="2187"/>
                </a:lnTo>
                <a:lnTo>
                  <a:pt x="2357" y="2136"/>
                </a:lnTo>
                <a:lnTo>
                  <a:pt x="2379" y="2081"/>
                </a:lnTo>
                <a:lnTo>
                  <a:pt x="2395" y="2022"/>
                </a:lnTo>
                <a:lnTo>
                  <a:pt x="2405" y="1962"/>
                </a:lnTo>
                <a:lnTo>
                  <a:pt x="2408" y="1900"/>
                </a:lnTo>
                <a:lnTo>
                  <a:pt x="2405" y="1842"/>
                </a:lnTo>
                <a:lnTo>
                  <a:pt x="2396" y="1783"/>
                </a:lnTo>
                <a:lnTo>
                  <a:pt x="2382" y="1727"/>
                </a:lnTo>
                <a:lnTo>
                  <a:pt x="2361" y="1673"/>
                </a:lnTo>
                <a:lnTo>
                  <a:pt x="2336" y="1622"/>
                </a:lnTo>
                <a:lnTo>
                  <a:pt x="2304" y="1573"/>
                </a:lnTo>
                <a:lnTo>
                  <a:pt x="2268" y="1527"/>
                </a:lnTo>
                <a:lnTo>
                  <a:pt x="2227" y="1485"/>
                </a:lnTo>
                <a:lnTo>
                  <a:pt x="2181" y="1446"/>
                </a:lnTo>
                <a:lnTo>
                  <a:pt x="2166" y="1432"/>
                </a:lnTo>
                <a:lnTo>
                  <a:pt x="2155" y="1415"/>
                </a:lnTo>
                <a:lnTo>
                  <a:pt x="2149" y="1396"/>
                </a:lnTo>
                <a:lnTo>
                  <a:pt x="2145" y="1377"/>
                </a:lnTo>
                <a:lnTo>
                  <a:pt x="2146" y="1357"/>
                </a:lnTo>
                <a:lnTo>
                  <a:pt x="2152" y="1338"/>
                </a:lnTo>
                <a:lnTo>
                  <a:pt x="2162" y="1320"/>
                </a:lnTo>
                <a:lnTo>
                  <a:pt x="2175" y="1305"/>
                </a:lnTo>
                <a:lnTo>
                  <a:pt x="2192" y="1294"/>
                </a:lnTo>
                <a:lnTo>
                  <a:pt x="2211" y="1287"/>
                </a:lnTo>
                <a:lnTo>
                  <a:pt x="2230" y="1284"/>
                </a:lnTo>
                <a:lnTo>
                  <a:pt x="2250" y="1285"/>
                </a:lnTo>
                <a:lnTo>
                  <a:pt x="2270" y="1291"/>
                </a:lnTo>
                <a:lnTo>
                  <a:pt x="2287" y="1301"/>
                </a:lnTo>
                <a:lnTo>
                  <a:pt x="2338" y="1341"/>
                </a:lnTo>
                <a:lnTo>
                  <a:pt x="2384" y="1385"/>
                </a:lnTo>
                <a:lnTo>
                  <a:pt x="2426" y="1432"/>
                </a:lnTo>
                <a:lnTo>
                  <a:pt x="2464" y="1481"/>
                </a:lnTo>
                <a:lnTo>
                  <a:pt x="2497" y="1534"/>
                </a:lnTo>
                <a:lnTo>
                  <a:pt x="2525" y="1590"/>
                </a:lnTo>
                <a:lnTo>
                  <a:pt x="2548" y="1648"/>
                </a:lnTo>
                <a:lnTo>
                  <a:pt x="2568" y="1707"/>
                </a:lnTo>
                <a:lnTo>
                  <a:pt x="2581" y="1769"/>
                </a:lnTo>
                <a:lnTo>
                  <a:pt x="2589" y="1832"/>
                </a:lnTo>
                <a:lnTo>
                  <a:pt x="2591" y="1896"/>
                </a:lnTo>
                <a:lnTo>
                  <a:pt x="2588" y="1967"/>
                </a:lnTo>
                <a:lnTo>
                  <a:pt x="2578" y="2037"/>
                </a:lnTo>
                <a:lnTo>
                  <a:pt x="2562" y="2104"/>
                </a:lnTo>
                <a:lnTo>
                  <a:pt x="2539" y="2169"/>
                </a:lnTo>
                <a:lnTo>
                  <a:pt x="2511" y="2232"/>
                </a:lnTo>
                <a:lnTo>
                  <a:pt x="2478" y="2292"/>
                </a:lnTo>
                <a:lnTo>
                  <a:pt x="2440" y="2348"/>
                </a:lnTo>
                <a:lnTo>
                  <a:pt x="2396" y="2399"/>
                </a:lnTo>
                <a:lnTo>
                  <a:pt x="2349" y="2448"/>
                </a:lnTo>
                <a:lnTo>
                  <a:pt x="2298" y="2491"/>
                </a:lnTo>
                <a:lnTo>
                  <a:pt x="2242" y="2530"/>
                </a:lnTo>
                <a:lnTo>
                  <a:pt x="2182" y="2563"/>
                </a:lnTo>
                <a:lnTo>
                  <a:pt x="2119" y="2591"/>
                </a:lnTo>
                <a:lnTo>
                  <a:pt x="2054" y="2615"/>
                </a:lnTo>
                <a:lnTo>
                  <a:pt x="1986" y="2630"/>
                </a:lnTo>
                <a:lnTo>
                  <a:pt x="1916" y="2641"/>
                </a:lnTo>
                <a:lnTo>
                  <a:pt x="1844" y="2644"/>
                </a:lnTo>
                <a:lnTo>
                  <a:pt x="1771" y="2641"/>
                </a:lnTo>
                <a:lnTo>
                  <a:pt x="1700" y="2630"/>
                </a:lnTo>
                <a:lnTo>
                  <a:pt x="1633" y="2615"/>
                </a:lnTo>
                <a:lnTo>
                  <a:pt x="1567" y="2592"/>
                </a:lnTo>
                <a:lnTo>
                  <a:pt x="1506" y="2564"/>
                </a:lnTo>
                <a:lnTo>
                  <a:pt x="1446" y="2531"/>
                </a:lnTo>
                <a:lnTo>
                  <a:pt x="1390" y="2492"/>
                </a:lnTo>
                <a:lnTo>
                  <a:pt x="1339" y="2449"/>
                </a:lnTo>
                <a:lnTo>
                  <a:pt x="1290" y="2402"/>
                </a:lnTo>
                <a:lnTo>
                  <a:pt x="1248" y="2350"/>
                </a:lnTo>
                <a:lnTo>
                  <a:pt x="1209" y="2294"/>
                </a:lnTo>
                <a:lnTo>
                  <a:pt x="1176" y="2234"/>
                </a:lnTo>
                <a:lnTo>
                  <a:pt x="1148" y="2172"/>
                </a:lnTo>
                <a:lnTo>
                  <a:pt x="1126" y="2106"/>
                </a:lnTo>
                <a:lnTo>
                  <a:pt x="1109" y="2038"/>
                </a:lnTo>
                <a:lnTo>
                  <a:pt x="1099" y="1967"/>
                </a:lnTo>
                <a:lnTo>
                  <a:pt x="1095" y="1896"/>
                </a:lnTo>
                <a:lnTo>
                  <a:pt x="1099" y="1832"/>
                </a:lnTo>
                <a:lnTo>
                  <a:pt x="1107" y="1769"/>
                </a:lnTo>
                <a:lnTo>
                  <a:pt x="1119" y="1707"/>
                </a:lnTo>
                <a:lnTo>
                  <a:pt x="1137" y="1648"/>
                </a:lnTo>
                <a:lnTo>
                  <a:pt x="1159" y="1590"/>
                </a:lnTo>
                <a:lnTo>
                  <a:pt x="1186" y="1534"/>
                </a:lnTo>
                <a:lnTo>
                  <a:pt x="1219" y="1481"/>
                </a:lnTo>
                <a:lnTo>
                  <a:pt x="1255" y="1432"/>
                </a:lnTo>
                <a:lnTo>
                  <a:pt x="1296" y="1385"/>
                </a:lnTo>
                <a:lnTo>
                  <a:pt x="1341" y="1341"/>
                </a:lnTo>
                <a:lnTo>
                  <a:pt x="1390" y="1301"/>
                </a:lnTo>
                <a:lnTo>
                  <a:pt x="1408" y="1291"/>
                </a:lnTo>
                <a:lnTo>
                  <a:pt x="1427" y="1285"/>
                </a:lnTo>
                <a:lnTo>
                  <a:pt x="1446" y="1283"/>
                </a:lnTo>
                <a:close/>
                <a:moveTo>
                  <a:pt x="1838" y="987"/>
                </a:moveTo>
                <a:lnTo>
                  <a:pt x="1862" y="990"/>
                </a:lnTo>
                <a:lnTo>
                  <a:pt x="1883" y="999"/>
                </a:lnTo>
                <a:lnTo>
                  <a:pt x="1900" y="1012"/>
                </a:lnTo>
                <a:lnTo>
                  <a:pt x="1913" y="1029"/>
                </a:lnTo>
                <a:lnTo>
                  <a:pt x="1922" y="1051"/>
                </a:lnTo>
                <a:lnTo>
                  <a:pt x="1926" y="1074"/>
                </a:lnTo>
                <a:lnTo>
                  <a:pt x="1926" y="1896"/>
                </a:lnTo>
                <a:lnTo>
                  <a:pt x="1922" y="1919"/>
                </a:lnTo>
                <a:lnTo>
                  <a:pt x="1913" y="1939"/>
                </a:lnTo>
                <a:lnTo>
                  <a:pt x="1900" y="1957"/>
                </a:lnTo>
                <a:lnTo>
                  <a:pt x="1883" y="1971"/>
                </a:lnTo>
                <a:lnTo>
                  <a:pt x="1862" y="1979"/>
                </a:lnTo>
                <a:lnTo>
                  <a:pt x="1838" y="1982"/>
                </a:lnTo>
                <a:lnTo>
                  <a:pt x="1817" y="1981"/>
                </a:lnTo>
                <a:lnTo>
                  <a:pt x="1797" y="1973"/>
                </a:lnTo>
                <a:lnTo>
                  <a:pt x="1779" y="1958"/>
                </a:lnTo>
                <a:lnTo>
                  <a:pt x="1765" y="1940"/>
                </a:lnTo>
                <a:lnTo>
                  <a:pt x="1755" y="1919"/>
                </a:lnTo>
                <a:lnTo>
                  <a:pt x="1752" y="1896"/>
                </a:lnTo>
                <a:lnTo>
                  <a:pt x="1752" y="1074"/>
                </a:lnTo>
                <a:lnTo>
                  <a:pt x="1755" y="1051"/>
                </a:lnTo>
                <a:lnTo>
                  <a:pt x="1764" y="1029"/>
                </a:lnTo>
                <a:lnTo>
                  <a:pt x="1778" y="1012"/>
                </a:lnTo>
                <a:lnTo>
                  <a:pt x="1795" y="999"/>
                </a:lnTo>
                <a:lnTo>
                  <a:pt x="1816" y="990"/>
                </a:lnTo>
                <a:lnTo>
                  <a:pt x="1838" y="987"/>
                </a:lnTo>
                <a:close/>
                <a:moveTo>
                  <a:pt x="1844" y="184"/>
                </a:moveTo>
                <a:lnTo>
                  <a:pt x="1734" y="188"/>
                </a:lnTo>
                <a:lnTo>
                  <a:pt x="1628" y="199"/>
                </a:lnTo>
                <a:lnTo>
                  <a:pt x="1522" y="216"/>
                </a:lnTo>
                <a:lnTo>
                  <a:pt x="1419" y="239"/>
                </a:lnTo>
                <a:lnTo>
                  <a:pt x="1318" y="270"/>
                </a:lnTo>
                <a:lnTo>
                  <a:pt x="1221" y="305"/>
                </a:lnTo>
                <a:lnTo>
                  <a:pt x="1126" y="348"/>
                </a:lnTo>
                <a:lnTo>
                  <a:pt x="1034" y="395"/>
                </a:lnTo>
                <a:lnTo>
                  <a:pt x="946" y="449"/>
                </a:lnTo>
                <a:lnTo>
                  <a:pt x="861" y="507"/>
                </a:lnTo>
                <a:lnTo>
                  <a:pt x="781" y="570"/>
                </a:lnTo>
                <a:lnTo>
                  <a:pt x="705" y="638"/>
                </a:lnTo>
                <a:lnTo>
                  <a:pt x="632" y="711"/>
                </a:lnTo>
                <a:lnTo>
                  <a:pt x="564" y="788"/>
                </a:lnTo>
                <a:lnTo>
                  <a:pt x="501" y="869"/>
                </a:lnTo>
                <a:lnTo>
                  <a:pt x="442" y="953"/>
                </a:lnTo>
                <a:lnTo>
                  <a:pt x="390" y="1042"/>
                </a:lnTo>
                <a:lnTo>
                  <a:pt x="343" y="1134"/>
                </a:lnTo>
                <a:lnTo>
                  <a:pt x="300" y="1228"/>
                </a:lnTo>
                <a:lnTo>
                  <a:pt x="264" y="1325"/>
                </a:lnTo>
                <a:lnTo>
                  <a:pt x="234" y="1426"/>
                </a:lnTo>
                <a:lnTo>
                  <a:pt x="210" y="1530"/>
                </a:lnTo>
                <a:lnTo>
                  <a:pt x="193" y="1635"/>
                </a:lnTo>
                <a:lnTo>
                  <a:pt x="182" y="1743"/>
                </a:lnTo>
                <a:lnTo>
                  <a:pt x="179" y="1852"/>
                </a:lnTo>
                <a:lnTo>
                  <a:pt x="182" y="1962"/>
                </a:lnTo>
                <a:lnTo>
                  <a:pt x="193" y="2068"/>
                </a:lnTo>
                <a:lnTo>
                  <a:pt x="210" y="2174"/>
                </a:lnTo>
                <a:lnTo>
                  <a:pt x="234" y="2277"/>
                </a:lnTo>
                <a:lnTo>
                  <a:pt x="264" y="2378"/>
                </a:lnTo>
                <a:lnTo>
                  <a:pt x="300" y="2476"/>
                </a:lnTo>
                <a:lnTo>
                  <a:pt x="343" y="2571"/>
                </a:lnTo>
                <a:lnTo>
                  <a:pt x="390" y="2663"/>
                </a:lnTo>
                <a:lnTo>
                  <a:pt x="442" y="2751"/>
                </a:lnTo>
                <a:lnTo>
                  <a:pt x="501" y="2836"/>
                </a:lnTo>
                <a:lnTo>
                  <a:pt x="564" y="2917"/>
                </a:lnTo>
                <a:lnTo>
                  <a:pt x="632" y="2993"/>
                </a:lnTo>
                <a:lnTo>
                  <a:pt x="705" y="3066"/>
                </a:lnTo>
                <a:lnTo>
                  <a:pt x="781" y="3133"/>
                </a:lnTo>
                <a:lnTo>
                  <a:pt x="861" y="3197"/>
                </a:lnTo>
                <a:lnTo>
                  <a:pt x="946" y="3256"/>
                </a:lnTo>
                <a:lnTo>
                  <a:pt x="1034" y="3308"/>
                </a:lnTo>
                <a:lnTo>
                  <a:pt x="1126" y="3355"/>
                </a:lnTo>
                <a:lnTo>
                  <a:pt x="1221" y="3398"/>
                </a:lnTo>
                <a:lnTo>
                  <a:pt x="1318" y="3434"/>
                </a:lnTo>
                <a:lnTo>
                  <a:pt x="1419" y="3464"/>
                </a:lnTo>
                <a:lnTo>
                  <a:pt x="1522" y="3488"/>
                </a:lnTo>
                <a:lnTo>
                  <a:pt x="1628" y="3506"/>
                </a:lnTo>
                <a:lnTo>
                  <a:pt x="1734" y="3516"/>
                </a:lnTo>
                <a:lnTo>
                  <a:pt x="1844" y="3519"/>
                </a:lnTo>
                <a:lnTo>
                  <a:pt x="1952" y="3516"/>
                </a:lnTo>
                <a:lnTo>
                  <a:pt x="2060" y="3506"/>
                </a:lnTo>
                <a:lnTo>
                  <a:pt x="2165" y="3488"/>
                </a:lnTo>
                <a:lnTo>
                  <a:pt x="2268" y="3464"/>
                </a:lnTo>
                <a:lnTo>
                  <a:pt x="2369" y="3434"/>
                </a:lnTo>
                <a:lnTo>
                  <a:pt x="2467" y="3398"/>
                </a:lnTo>
                <a:lnTo>
                  <a:pt x="2561" y="3355"/>
                </a:lnTo>
                <a:lnTo>
                  <a:pt x="2653" y="3308"/>
                </a:lnTo>
                <a:lnTo>
                  <a:pt x="2741" y="3256"/>
                </a:lnTo>
                <a:lnTo>
                  <a:pt x="2825" y="3197"/>
                </a:lnTo>
                <a:lnTo>
                  <a:pt x="2907" y="3133"/>
                </a:lnTo>
                <a:lnTo>
                  <a:pt x="2983" y="3066"/>
                </a:lnTo>
                <a:lnTo>
                  <a:pt x="3056" y="2993"/>
                </a:lnTo>
                <a:lnTo>
                  <a:pt x="3123" y="2917"/>
                </a:lnTo>
                <a:lnTo>
                  <a:pt x="3186" y="2836"/>
                </a:lnTo>
                <a:lnTo>
                  <a:pt x="3244" y="2751"/>
                </a:lnTo>
                <a:lnTo>
                  <a:pt x="3298" y="2663"/>
                </a:lnTo>
                <a:lnTo>
                  <a:pt x="3345" y="2571"/>
                </a:lnTo>
                <a:lnTo>
                  <a:pt x="3388" y="2476"/>
                </a:lnTo>
                <a:lnTo>
                  <a:pt x="3423" y="2378"/>
                </a:lnTo>
                <a:lnTo>
                  <a:pt x="3454" y="2277"/>
                </a:lnTo>
                <a:lnTo>
                  <a:pt x="3477" y="2174"/>
                </a:lnTo>
                <a:lnTo>
                  <a:pt x="3494" y="2068"/>
                </a:lnTo>
                <a:lnTo>
                  <a:pt x="3505" y="1962"/>
                </a:lnTo>
                <a:lnTo>
                  <a:pt x="3509" y="1852"/>
                </a:lnTo>
                <a:lnTo>
                  <a:pt x="3505" y="1743"/>
                </a:lnTo>
                <a:lnTo>
                  <a:pt x="3494" y="1635"/>
                </a:lnTo>
                <a:lnTo>
                  <a:pt x="3477" y="1530"/>
                </a:lnTo>
                <a:lnTo>
                  <a:pt x="3454" y="1426"/>
                </a:lnTo>
                <a:lnTo>
                  <a:pt x="3423" y="1325"/>
                </a:lnTo>
                <a:lnTo>
                  <a:pt x="3388" y="1228"/>
                </a:lnTo>
                <a:lnTo>
                  <a:pt x="3345" y="1134"/>
                </a:lnTo>
                <a:lnTo>
                  <a:pt x="3298" y="1042"/>
                </a:lnTo>
                <a:lnTo>
                  <a:pt x="3244" y="953"/>
                </a:lnTo>
                <a:lnTo>
                  <a:pt x="3186" y="869"/>
                </a:lnTo>
                <a:lnTo>
                  <a:pt x="3123" y="788"/>
                </a:lnTo>
                <a:lnTo>
                  <a:pt x="3056" y="711"/>
                </a:lnTo>
                <a:lnTo>
                  <a:pt x="2983" y="638"/>
                </a:lnTo>
                <a:lnTo>
                  <a:pt x="2907" y="570"/>
                </a:lnTo>
                <a:lnTo>
                  <a:pt x="2825" y="507"/>
                </a:lnTo>
                <a:lnTo>
                  <a:pt x="2741" y="449"/>
                </a:lnTo>
                <a:lnTo>
                  <a:pt x="2653" y="395"/>
                </a:lnTo>
                <a:lnTo>
                  <a:pt x="2561" y="348"/>
                </a:lnTo>
                <a:lnTo>
                  <a:pt x="2467" y="305"/>
                </a:lnTo>
                <a:lnTo>
                  <a:pt x="2369" y="270"/>
                </a:lnTo>
                <a:lnTo>
                  <a:pt x="2268" y="239"/>
                </a:lnTo>
                <a:lnTo>
                  <a:pt x="2165" y="216"/>
                </a:lnTo>
                <a:lnTo>
                  <a:pt x="2060" y="199"/>
                </a:lnTo>
                <a:lnTo>
                  <a:pt x="1952" y="188"/>
                </a:lnTo>
                <a:lnTo>
                  <a:pt x="1844" y="184"/>
                </a:lnTo>
                <a:close/>
                <a:moveTo>
                  <a:pt x="1844" y="0"/>
                </a:moveTo>
                <a:lnTo>
                  <a:pt x="1844" y="0"/>
                </a:lnTo>
                <a:lnTo>
                  <a:pt x="1956" y="4"/>
                </a:lnTo>
                <a:lnTo>
                  <a:pt x="2067" y="14"/>
                </a:lnTo>
                <a:lnTo>
                  <a:pt x="2175" y="31"/>
                </a:lnTo>
                <a:lnTo>
                  <a:pt x="2282" y="53"/>
                </a:lnTo>
                <a:lnTo>
                  <a:pt x="2385" y="81"/>
                </a:lnTo>
                <a:lnTo>
                  <a:pt x="2487" y="116"/>
                </a:lnTo>
                <a:lnTo>
                  <a:pt x="2585" y="156"/>
                </a:lnTo>
                <a:lnTo>
                  <a:pt x="2682" y="202"/>
                </a:lnTo>
                <a:lnTo>
                  <a:pt x="2774" y="253"/>
                </a:lnTo>
                <a:lnTo>
                  <a:pt x="2863" y="309"/>
                </a:lnTo>
                <a:lnTo>
                  <a:pt x="2950" y="369"/>
                </a:lnTo>
                <a:lnTo>
                  <a:pt x="3031" y="435"/>
                </a:lnTo>
                <a:lnTo>
                  <a:pt x="3110" y="505"/>
                </a:lnTo>
                <a:lnTo>
                  <a:pt x="3184" y="579"/>
                </a:lnTo>
                <a:lnTo>
                  <a:pt x="3253" y="658"/>
                </a:lnTo>
                <a:lnTo>
                  <a:pt x="3319" y="740"/>
                </a:lnTo>
                <a:lnTo>
                  <a:pt x="3380" y="825"/>
                </a:lnTo>
                <a:lnTo>
                  <a:pt x="3436" y="915"/>
                </a:lnTo>
                <a:lnTo>
                  <a:pt x="3486" y="1008"/>
                </a:lnTo>
                <a:lnTo>
                  <a:pt x="3532" y="1103"/>
                </a:lnTo>
                <a:lnTo>
                  <a:pt x="3571" y="1203"/>
                </a:lnTo>
                <a:lnTo>
                  <a:pt x="3606" y="1304"/>
                </a:lnTo>
                <a:lnTo>
                  <a:pt x="3635" y="1409"/>
                </a:lnTo>
                <a:lnTo>
                  <a:pt x="3658" y="1515"/>
                </a:lnTo>
                <a:lnTo>
                  <a:pt x="3673" y="1624"/>
                </a:lnTo>
                <a:lnTo>
                  <a:pt x="3683" y="1735"/>
                </a:lnTo>
                <a:lnTo>
                  <a:pt x="3687" y="1847"/>
                </a:lnTo>
                <a:lnTo>
                  <a:pt x="3683" y="1959"/>
                </a:lnTo>
                <a:lnTo>
                  <a:pt x="3673" y="2071"/>
                </a:lnTo>
                <a:lnTo>
                  <a:pt x="3658" y="2179"/>
                </a:lnTo>
                <a:lnTo>
                  <a:pt x="3635" y="2286"/>
                </a:lnTo>
                <a:lnTo>
                  <a:pt x="3606" y="2389"/>
                </a:lnTo>
                <a:lnTo>
                  <a:pt x="3571" y="2491"/>
                </a:lnTo>
                <a:lnTo>
                  <a:pt x="3532" y="2590"/>
                </a:lnTo>
                <a:lnTo>
                  <a:pt x="3486" y="2687"/>
                </a:lnTo>
                <a:lnTo>
                  <a:pt x="3436" y="2779"/>
                </a:lnTo>
                <a:lnTo>
                  <a:pt x="3380" y="2868"/>
                </a:lnTo>
                <a:lnTo>
                  <a:pt x="3319" y="2955"/>
                </a:lnTo>
                <a:lnTo>
                  <a:pt x="3253" y="3037"/>
                </a:lnTo>
                <a:lnTo>
                  <a:pt x="3184" y="3115"/>
                </a:lnTo>
                <a:lnTo>
                  <a:pt x="3110" y="3189"/>
                </a:lnTo>
                <a:lnTo>
                  <a:pt x="3031" y="3259"/>
                </a:lnTo>
                <a:lnTo>
                  <a:pt x="2950" y="3325"/>
                </a:lnTo>
                <a:lnTo>
                  <a:pt x="2863" y="3386"/>
                </a:lnTo>
                <a:lnTo>
                  <a:pt x="2774" y="3442"/>
                </a:lnTo>
                <a:lnTo>
                  <a:pt x="2682" y="3492"/>
                </a:lnTo>
                <a:lnTo>
                  <a:pt x="2585" y="3538"/>
                </a:lnTo>
                <a:lnTo>
                  <a:pt x="2487" y="3578"/>
                </a:lnTo>
                <a:lnTo>
                  <a:pt x="2385" y="3612"/>
                </a:lnTo>
                <a:lnTo>
                  <a:pt x="2282" y="3642"/>
                </a:lnTo>
                <a:lnTo>
                  <a:pt x="2175" y="3664"/>
                </a:lnTo>
                <a:lnTo>
                  <a:pt x="2067" y="3680"/>
                </a:lnTo>
                <a:lnTo>
                  <a:pt x="1956" y="3690"/>
                </a:lnTo>
                <a:lnTo>
                  <a:pt x="1844" y="3693"/>
                </a:lnTo>
                <a:lnTo>
                  <a:pt x="1732" y="3690"/>
                </a:lnTo>
                <a:lnTo>
                  <a:pt x="1621" y="3680"/>
                </a:lnTo>
                <a:lnTo>
                  <a:pt x="1512" y="3664"/>
                </a:lnTo>
                <a:lnTo>
                  <a:pt x="1406" y="3642"/>
                </a:lnTo>
                <a:lnTo>
                  <a:pt x="1302" y="3612"/>
                </a:lnTo>
                <a:lnTo>
                  <a:pt x="1201" y="3578"/>
                </a:lnTo>
                <a:lnTo>
                  <a:pt x="1102" y="3538"/>
                </a:lnTo>
                <a:lnTo>
                  <a:pt x="1006" y="3492"/>
                </a:lnTo>
                <a:lnTo>
                  <a:pt x="913" y="3442"/>
                </a:lnTo>
                <a:lnTo>
                  <a:pt x="824" y="3386"/>
                </a:lnTo>
                <a:lnTo>
                  <a:pt x="738" y="3325"/>
                </a:lnTo>
                <a:lnTo>
                  <a:pt x="656" y="3259"/>
                </a:lnTo>
                <a:lnTo>
                  <a:pt x="578" y="3189"/>
                </a:lnTo>
                <a:lnTo>
                  <a:pt x="504" y="3115"/>
                </a:lnTo>
                <a:lnTo>
                  <a:pt x="433" y="3037"/>
                </a:lnTo>
                <a:lnTo>
                  <a:pt x="368" y="2955"/>
                </a:lnTo>
                <a:lnTo>
                  <a:pt x="308" y="2868"/>
                </a:lnTo>
                <a:lnTo>
                  <a:pt x="252" y="2779"/>
                </a:lnTo>
                <a:lnTo>
                  <a:pt x="202" y="2687"/>
                </a:lnTo>
                <a:lnTo>
                  <a:pt x="156" y="2590"/>
                </a:lnTo>
                <a:lnTo>
                  <a:pt x="115" y="2491"/>
                </a:lnTo>
                <a:lnTo>
                  <a:pt x="82" y="2389"/>
                </a:lnTo>
                <a:lnTo>
                  <a:pt x="53" y="2286"/>
                </a:lnTo>
                <a:lnTo>
                  <a:pt x="30" y="2179"/>
                </a:lnTo>
                <a:lnTo>
                  <a:pt x="13" y="2071"/>
                </a:lnTo>
                <a:lnTo>
                  <a:pt x="3" y="1959"/>
                </a:lnTo>
                <a:lnTo>
                  <a:pt x="0" y="1847"/>
                </a:lnTo>
                <a:lnTo>
                  <a:pt x="3" y="1735"/>
                </a:lnTo>
                <a:lnTo>
                  <a:pt x="13" y="1624"/>
                </a:lnTo>
                <a:lnTo>
                  <a:pt x="30" y="1515"/>
                </a:lnTo>
                <a:lnTo>
                  <a:pt x="53" y="1409"/>
                </a:lnTo>
                <a:lnTo>
                  <a:pt x="82" y="1304"/>
                </a:lnTo>
                <a:lnTo>
                  <a:pt x="115" y="1203"/>
                </a:lnTo>
                <a:lnTo>
                  <a:pt x="156" y="1103"/>
                </a:lnTo>
                <a:lnTo>
                  <a:pt x="202" y="1008"/>
                </a:lnTo>
                <a:lnTo>
                  <a:pt x="252" y="915"/>
                </a:lnTo>
                <a:lnTo>
                  <a:pt x="308" y="825"/>
                </a:lnTo>
                <a:lnTo>
                  <a:pt x="368" y="740"/>
                </a:lnTo>
                <a:lnTo>
                  <a:pt x="433" y="658"/>
                </a:lnTo>
                <a:lnTo>
                  <a:pt x="504" y="579"/>
                </a:lnTo>
                <a:lnTo>
                  <a:pt x="578" y="505"/>
                </a:lnTo>
                <a:lnTo>
                  <a:pt x="656" y="435"/>
                </a:lnTo>
                <a:lnTo>
                  <a:pt x="738" y="369"/>
                </a:lnTo>
                <a:lnTo>
                  <a:pt x="824" y="309"/>
                </a:lnTo>
                <a:lnTo>
                  <a:pt x="913" y="253"/>
                </a:lnTo>
                <a:lnTo>
                  <a:pt x="1006" y="202"/>
                </a:lnTo>
                <a:lnTo>
                  <a:pt x="1102" y="156"/>
                </a:lnTo>
                <a:lnTo>
                  <a:pt x="1201" y="116"/>
                </a:lnTo>
                <a:lnTo>
                  <a:pt x="1302" y="81"/>
                </a:lnTo>
                <a:lnTo>
                  <a:pt x="1406" y="53"/>
                </a:lnTo>
                <a:lnTo>
                  <a:pt x="1512" y="31"/>
                </a:lnTo>
                <a:lnTo>
                  <a:pt x="1621" y="14"/>
                </a:lnTo>
                <a:lnTo>
                  <a:pt x="1732" y="4"/>
                </a:lnTo>
                <a:lnTo>
                  <a:pt x="184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2372063" y="1346013"/>
            <a:ext cx="7447874" cy="48985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42151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2.8.</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コミュニケーション管理  </a:t>
            </a:r>
            <a:r>
              <a:rPr lang="en-US" altLang="ja-JP" sz="3600">
                <a:solidFill>
                  <a:schemeClr val="bg1"/>
                </a:solidFill>
                <a:latin typeface="Arial" panose="020B0604020202020204" pitchFamily="34" charset="0"/>
                <a:cs typeface="Arial" panose="020B0604020202020204" pitchFamily="34" charset="0"/>
              </a:rPr>
              <a:t>Communication management</a:t>
            </a:r>
            <a:endParaRPr lang="en-US" sz="3600">
              <a:solidFill>
                <a:schemeClr val="bg1"/>
              </a:solidFill>
            </a:endParaRPr>
          </a:p>
        </p:txBody>
      </p:sp>
      <p:sp>
        <p:nvSpPr>
          <p:cNvPr id="11" name="Rectangle à coins arrondis 10"/>
          <p:cNvSpPr/>
          <p:nvPr/>
        </p:nvSpPr>
        <p:spPr>
          <a:xfrm>
            <a:off x="535497" y="1619003"/>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労働時間 </a:t>
            </a:r>
            <a:r>
              <a:rPr kumimoji="1" lang="en-US" altLang="ja-JP" sz="2000">
                <a:solidFill>
                  <a:schemeClr val="accent4">
                    <a:lumMod val="50000"/>
                  </a:schemeClr>
                </a:solidFill>
                <a:latin typeface="Arial" panose="020B0604020202020204" pitchFamily="34" charset="0"/>
                <a:cs typeface="Arial" panose="020B0604020202020204" pitchFamily="34" charset="0"/>
              </a:rPr>
              <a:t>: </a:t>
            </a:r>
            <a:r>
              <a:rPr kumimoji="1" lang="en-US" altLang="ja-JP" sz="2000" smtClean="0">
                <a:solidFill>
                  <a:schemeClr val="accent4">
                    <a:lumMod val="50000"/>
                  </a:schemeClr>
                </a:solidFill>
                <a:latin typeface="Arial" panose="020B0604020202020204" pitchFamily="34" charset="0"/>
                <a:cs typeface="Arial" panose="020B0604020202020204" pitchFamily="34" charset="0"/>
              </a:rPr>
              <a:t>6</a:t>
            </a:r>
            <a:r>
              <a:rPr kumimoji="1" lang="ja-JP" altLang="en-US" sz="2000" smtClean="0">
                <a:solidFill>
                  <a:schemeClr val="accent4">
                    <a:lumMod val="50000"/>
                  </a:schemeClr>
                </a:solidFill>
                <a:latin typeface="Arial" panose="020B0604020202020204" pitchFamily="34" charset="0"/>
                <a:cs typeface="Arial" panose="020B0604020202020204" pitchFamily="34" charset="0"/>
              </a:rPr>
              <a:t>時</a:t>
            </a:r>
            <a:r>
              <a:rPr kumimoji="1" lang="ja-JP" altLang="en-US" sz="2000">
                <a:solidFill>
                  <a:schemeClr val="accent4">
                    <a:lumMod val="50000"/>
                  </a:schemeClr>
                </a:solidFill>
                <a:latin typeface="Arial" panose="020B0604020202020204" pitchFamily="34" charset="0"/>
                <a:cs typeface="Arial" panose="020B0604020202020204" pitchFamily="34" charset="0"/>
              </a:rPr>
              <a:t>間</a:t>
            </a:r>
            <a:r>
              <a:rPr kumimoji="1" lang="en-US" altLang="ja-JP" sz="2000">
                <a:solidFill>
                  <a:schemeClr val="accent4">
                    <a:lumMod val="50000"/>
                  </a:schemeClr>
                </a:solidFill>
                <a:latin typeface="Arial" panose="020B0604020202020204" pitchFamily="34" charset="0"/>
                <a:cs typeface="Arial" panose="020B0604020202020204" pitchFamily="34" charset="0"/>
              </a:rPr>
              <a:t>/</a:t>
            </a:r>
            <a:r>
              <a:rPr kumimoji="1" lang="ja-JP" altLang="en-US" sz="2000">
                <a:solidFill>
                  <a:schemeClr val="accent4">
                    <a:lumMod val="50000"/>
                  </a:schemeClr>
                </a:solidFill>
                <a:latin typeface="Arial" panose="020B0604020202020204" pitchFamily="34" charset="0"/>
                <a:cs typeface="Arial" panose="020B0604020202020204" pitchFamily="34" charset="0"/>
              </a:rPr>
              <a:t>日、</a:t>
            </a:r>
            <a:r>
              <a:rPr kumimoji="1" lang="en-US" altLang="ja-JP" sz="2000">
                <a:solidFill>
                  <a:schemeClr val="accent4">
                    <a:lumMod val="50000"/>
                  </a:schemeClr>
                </a:solidFill>
                <a:latin typeface="Arial" panose="020B0604020202020204" pitchFamily="34" charset="0"/>
                <a:cs typeface="Arial" panose="020B0604020202020204" pitchFamily="34" charset="0"/>
              </a:rPr>
              <a:t>5</a:t>
            </a:r>
            <a:r>
              <a:rPr kumimoji="1" lang="ja-JP" altLang="en-US" sz="2000">
                <a:solidFill>
                  <a:schemeClr val="accent4">
                    <a:lumMod val="50000"/>
                  </a:schemeClr>
                </a:solidFill>
                <a:latin typeface="Arial" panose="020B0604020202020204" pitchFamily="34" charset="0"/>
                <a:cs typeface="Arial" panose="020B0604020202020204" pitchFamily="34" charset="0"/>
              </a:rPr>
              <a:t>日</a:t>
            </a:r>
            <a:r>
              <a:rPr kumimoji="1" lang="en-US" altLang="ja-JP" sz="2000">
                <a:solidFill>
                  <a:schemeClr val="accent4">
                    <a:lumMod val="50000"/>
                  </a:schemeClr>
                </a:solidFill>
                <a:latin typeface="Arial" panose="020B0604020202020204" pitchFamily="34" charset="0"/>
                <a:cs typeface="Arial" panose="020B0604020202020204" pitchFamily="34" charset="0"/>
              </a:rPr>
              <a:t>/</a:t>
            </a:r>
            <a:r>
              <a:rPr kumimoji="1" lang="ja-JP" altLang="en-US" sz="2000">
                <a:solidFill>
                  <a:schemeClr val="accent4">
                    <a:lumMod val="50000"/>
                  </a:schemeClr>
                </a:solidFill>
                <a:latin typeface="Arial" panose="020B0604020202020204" pitchFamily="34" charset="0"/>
                <a:cs typeface="Arial" panose="020B0604020202020204" pitchFamily="34" charset="0"/>
              </a:rPr>
              <a:t>週  </a:t>
            </a:r>
            <a:r>
              <a:rPr kumimoji="1" lang="en-US" altLang="ja-JP" sz="2000">
                <a:solidFill>
                  <a:schemeClr val="accent4">
                    <a:lumMod val="50000"/>
                  </a:schemeClr>
                </a:solidFill>
                <a:latin typeface="Arial" panose="020B0604020202020204" pitchFamily="34" charset="0"/>
                <a:cs typeface="Arial" panose="020B0604020202020204" pitchFamily="34" charset="0"/>
              </a:rPr>
              <a:t>- Time: </a:t>
            </a:r>
            <a:r>
              <a:rPr kumimoji="1" lang="en-US" altLang="ja-JP" sz="2000" smtClean="0">
                <a:solidFill>
                  <a:schemeClr val="accent4">
                    <a:lumMod val="50000"/>
                  </a:schemeClr>
                </a:solidFill>
                <a:latin typeface="Arial" panose="020B0604020202020204" pitchFamily="34" charset="0"/>
                <a:cs typeface="Arial" panose="020B0604020202020204" pitchFamily="34" charset="0"/>
              </a:rPr>
              <a:t>6 </a:t>
            </a:r>
            <a:r>
              <a:rPr kumimoji="1" lang="en-US" altLang="ja-JP" sz="2000">
                <a:solidFill>
                  <a:schemeClr val="accent4">
                    <a:lumMod val="50000"/>
                  </a:schemeClr>
                </a:solidFill>
                <a:latin typeface="Arial" panose="020B0604020202020204" pitchFamily="34" charset="0"/>
                <a:cs typeface="Arial" panose="020B0604020202020204" pitchFamily="34" charset="0"/>
              </a:rPr>
              <a:t>hours/day, 5 days/week</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
        <p:nvSpPr>
          <p:cNvPr id="12" name="Rectangle à coins arrondis 10"/>
          <p:cNvSpPr/>
          <p:nvPr/>
        </p:nvSpPr>
        <p:spPr>
          <a:xfrm>
            <a:off x="535497" y="2540103"/>
            <a:ext cx="11219543" cy="158641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
        <p:nvSpPr>
          <p:cNvPr id="15" name="Rectangle à coins arrondis 10"/>
          <p:cNvSpPr/>
          <p:nvPr/>
        </p:nvSpPr>
        <p:spPr>
          <a:xfrm>
            <a:off x="535497" y="4448112"/>
            <a:ext cx="11219543" cy="1586419"/>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50000"/>
                  <a:lumOff val="50000"/>
                </a:schemeClr>
              </a:solidFill>
            </a:endParaRPr>
          </a:p>
        </p:txBody>
      </p:sp>
      <p:sp>
        <p:nvSpPr>
          <p:cNvPr id="16" name="Content Placeholder 2"/>
          <p:cNvSpPr txBox="1">
            <a:spLocks/>
          </p:cNvSpPr>
          <p:nvPr/>
        </p:nvSpPr>
        <p:spPr>
          <a:xfrm>
            <a:off x="535497" y="2560460"/>
            <a:ext cx="5502202" cy="4989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2400">
                <a:solidFill>
                  <a:schemeClr val="accent4">
                    <a:lumMod val="50000"/>
                  </a:schemeClr>
                </a:solidFill>
                <a:latin typeface="Arial" panose="020B0604020202020204" pitchFamily="34" charset="0"/>
                <a:cs typeface="Arial" panose="020B0604020202020204" pitchFamily="34" charset="0"/>
              </a:rPr>
              <a:t>コミュニケーション  </a:t>
            </a:r>
            <a:r>
              <a:rPr lang="en-US" sz="2400" smtClean="0">
                <a:solidFill>
                  <a:schemeClr val="accent4">
                    <a:lumMod val="50000"/>
                  </a:schemeClr>
                </a:solidFill>
                <a:latin typeface="Arial" panose="020B0604020202020204" pitchFamily="34" charset="0"/>
                <a:cs typeface="Arial" panose="020B0604020202020204" pitchFamily="34" charset="0"/>
              </a:rPr>
              <a:t>Communication:</a:t>
            </a:r>
            <a:endParaRPr lang="en-US" sz="1800">
              <a:solidFill>
                <a:schemeClr val="accent4">
                  <a:lumMod val="75000"/>
                </a:schemeClr>
              </a:solidFill>
              <a:latin typeface="Arial" panose="020B0604020202020204" pitchFamily="34" charset="0"/>
              <a:cs typeface="Arial" panose="020B0604020202020204" pitchFamily="34" charset="0"/>
            </a:endParaRPr>
          </a:p>
        </p:txBody>
      </p:sp>
      <p:sp>
        <p:nvSpPr>
          <p:cNvPr id="18" name="Content Placeholder 2"/>
          <p:cNvSpPr txBox="1">
            <a:spLocks/>
          </p:cNvSpPr>
          <p:nvPr/>
        </p:nvSpPr>
        <p:spPr>
          <a:xfrm>
            <a:off x="535497" y="4465288"/>
            <a:ext cx="5502202" cy="4989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2400">
                <a:solidFill>
                  <a:schemeClr val="accent4">
                    <a:lumMod val="50000"/>
                  </a:schemeClr>
                </a:solidFill>
                <a:latin typeface="Arial" panose="020B0604020202020204" pitchFamily="34" charset="0"/>
                <a:cs typeface="Arial" panose="020B0604020202020204" pitchFamily="34" charset="0"/>
              </a:rPr>
              <a:t>ミーティング議事録  </a:t>
            </a:r>
            <a:r>
              <a:rPr lang="en-US" altLang="ja-JP" sz="2400">
                <a:solidFill>
                  <a:schemeClr val="accent4">
                    <a:lumMod val="50000"/>
                  </a:schemeClr>
                </a:solidFill>
                <a:latin typeface="Arial" panose="020B0604020202020204" pitchFamily="34" charset="0"/>
                <a:cs typeface="Arial" panose="020B0604020202020204" pitchFamily="34" charset="0"/>
              </a:rPr>
              <a:t>Meeting minutes</a:t>
            </a:r>
            <a:r>
              <a:rPr lang="en-US" sz="2400" smtClean="0">
                <a:solidFill>
                  <a:schemeClr val="accent4">
                    <a:lumMod val="50000"/>
                  </a:schemeClr>
                </a:solidFill>
                <a:latin typeface="Arial" panose="020B0604020202020204" pitchFamily="34" charset="0"/>
                <a:cs typeface="Arial" panose="020B0604020202020204" pitchFamily="34" charset="0"/>
              </a:rPr>
              <a:t>:</a:t>
            </a:r>
            <a:endParaRPr lang="en-US" sz="1800">
              <a:solidFill>
                <a:schemeClr val="accent4">
                  <a:lumMod val="75000"/>
                </a:schemeClr>
              </a:solidFill>
              <a:latin typeface="Arial" panose="020B0604020202020204" pitchFamily="34" charset="0"/>
              <a:cs typeface="Arial" panose="020B0604020202020204" pitchFamily="34" charset="0"/>
            </a:endParaRPr>
          </a:p>
        </p:txBody>
      </p:sp>
      <p:pic>
        <p:nvPicPr>
          <p:cNvPr id="1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861" y="3159973"/>
            <a:ext cx="547234" cy="547234"/>
          </a:xfrm>
          <a:prstGeom prst="rect">
            <a:avLst/>
          </a:prstGeom>
        </p:spPr>
      </p:pic>
      <p:pic>
        <p:nvPicPr>
          <p:cNvPr id="2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9270" y="3059378"/>
            <a:ext cx="741926" cy="741926"/>
          </a:xfrm>
          <a:prstGeom prst="rect">
            <a:avLst/>
          </a:prstGeom>
        </p:spPr>
      </p:pic>
      <p:pic>
        <p:nvPicPr>
          <p:cNvPr id="22"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6372" y="3111822"/>
            <a:ext cx="631076" cy="631076"/>
          </a:xfrm>
          <a:prstGeom prst="rect">
            <a:avLst/>
          </a:prstGeom>
        </p:spPr>
      </p:pic>
      <p:pic>
        <p:nvPicPr>
          <p:cNvPr id="2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2584" y="3111823"/>
            <a:ext cx="1680046" cy="631075"/>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7817" y="3107530"/>
            <a:ext cx="571025" cy="571025"/>
          </a:xfrm>
          <a:prstGeom prst="rect">
            <a:avLst/>
          </a:prstGeom>
        </p:spPr>
      </p:pic>
      <p:pic>
        <p:nvPicPr>
          <p:cNvPr id="25"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28842" y="4791321"/>
            <a:ext cx="900000" cy="900000"/>
          </a:xfrm>
          <a:prstGeom prst="rect">
            <a:avLst/>
          </a:prstGeom>
        </p:spPr>
      </p:pic>
    </p:spTree>
    <p:extLst>
      <p:ext uri="{BB962C8B-B14F-4D97-AF65-F5344CB8AC3E}">
        <p14:creationId xmlns:p14="http://schemas.microsoft.com/office/powerpoint/2010/main" val="5218289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855025"/>
            <a:ext cx="6141521" cy="1389411"/>
          </a:xfrm>
          <a:prstGeom prst="rect">
            <a:avLst/>
          </a:prstGeom>
          <a:solidFill>
            <a:schemeClr val="tx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80189" y="1088065"/>
            <a:ext cx="6061332" cy="1077218"/>
          </a:xfrm>
          <a:prstGeom prst="rect">
            <a:avLst/>
          </a:prstGeom>
          <a:noFill/>
          <a:effectLst>
            <a:outerShdw blurRad="50800" dist="38100" dir="8100000" algn="tr" rotWithShape="0">
              <a:prstClr val="black">
                <a:alpha val="40000"/>
              </a:prstClr>
            </a:outerShdw>
          </a:effectLst>
        </p:spPr>
        <p:txBody>
          <a:bodyPr wrap="square" rtlCol="0">
            <a:spAutoFit/>
          </a:bodyPr>
          <a:lstStyle/>
          <a:p>
            <a:r>
              <a:rPr lang="ja-JP" altLang="en-US" sz="3200" spc="-300">
                <a:solidFill>
                  <a:srgbClr val="7DBC2D"/>
                </a:solidFill>
                <a:latin typeface="Arial" panose="020B0604020202020204" pitchFamily="34" charset="0"/>
                <a:cs typeface="Arial" panose="020B0604020202020204" pitchFamily="34" charset="0"/>
              </a:rPr>
              <a:t>プロジェクト管理  </a:t>
            </a:r>
          </a:p>
          <a:p>
            <a:r>
              <a:rPr lang="en-US" sz="3200" spc="-300">
                <a:solidFill>
                  <a:srgbClr val="7DBC2D"/>
                </a:solidFill>
                <a:latin typeface="Arial" panose="020B0604020202020204" pitchFamily="34" charset="0"/>
                <a:cs typeface="Arial" panose="020B0604020202020204" pitchFamily="34" charset="0"/>
              </a:rPr>
              <a:t>Software Requirement Specification</a:t>
            </a:r>
            <a:endParaRPr lang="en-US" sz="3200" spc="-300" dirty="0">
              <a:solidFill>
                <a:srgbClr val="7DBC2D"/>
              </a:solidFill>
              <a:latin typeface="Arial" panose="020B0604020202020204" pitchFamily="34" charset="0"/>
              <a:cs typeface="Arial" panose="020B0604020202020204" pitchFamily="34" charset="0"/>
            </a:endParaRPr>
          </a:p>
        </p:txBody>
      </p:sp>
      <p:graphicFrame>
        <p:nvGraphicFramePr>
          <p:cNvPr id="7" name="Chart 6"/>
          <p:cNvGraphicFramePr/>
          <p:nvPr>
            <p:extLst>
              <p:ext uri="{D42A27DB-BD31-4B8C-83A1-F6EECF244321}">
                <p14:modId xmlns:p14="http://schemas.microsoft.com/office/powerpoint/2010/main" val="2834597870"/>
              </p:ext>
            </p:extLst>
          </p:nvPr>
        </p:nvGraphicFramePr>
        <p:xfrm>
          <a:off x="1300936" y="2796368"/>
          <a:ext cx="1265237" cy="14520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ext uri="{D42A27DB-BD31-4B8C-83A1-F6EECF244321}">
                <p14:modId xmlns:p14="http://schemas.microsoft.com/office/powerpoint/2010/main" val="3330824318"/>
              </p:ext>
            </p:extLst>
          </p:nvPr>
        </p:nvGraphicFramePr>
        <p:xfrm>
          <a:off x="5271481" y="3286176"/>
          <a:ext cx="1265237" cy="1452033"/>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130639" y="4272850"/>
            <a:ext cx="3605830" cy="400110"/>
          </a:xfrm>
          <a:prstGeom prst="rect">
            <a:avLst/>
          </a:prstGeom>
          <a:effectLst>
            <a:outerShdw blurRad="50800" dist="38100" dir="8100000" algn="tr" rotWithShape="0">
              <a:prstClr val="black">
                <a:alpha val="40000"/>
              </a:prstClr>
            </a:outerShdw>
          </a:effectLst>
        </p:spPr>
        <p:txBody>
          <a:bodyPr wrap="square">
            <a:spAutoFit/>
          </a:bodyPr>
          <a:lstStyle/>
          <a:p>
            <a:r>
              <a:rPr lang="ja-JP" altLang="en-US" sz="2000" spc="-150">
                <a:solidFill>
                  <a:prstClr val="black">
                    <a:lumMod val="75000"/>
                    <a:lumOff val="25000"/>
                  </a:prstClr>
                </a:solidFill>
                <a:latin typeface="Arial" panose="020B0604020202020204" pitchFamily="34" charset="0"/>
                <a:cs typeface="Arial" panose="020B0604020202020204" pitchFamily="34" charset="0"/>
              </a:rPr>
              <a:t>システムのユーザ  </a:t>
            </a:r>
            <a:r>
              <a:rPr lang="en-US" altLang="ja-JP" sz="2000" spc="-150">
                <a:solidFill>
                  <a:prstClr val="black">
                    <a:lumMod val="75000"/>
                    <a:lumOff val="25000"/>
                  </a:prstClr>
                </a:solidFill>
                <a:latin typeface="Arial" panose="020B0604020202020204" pitchFamily="34" charset="0"/>
                <a:cs typeface="Arial" panose="020B0604020202020204" pitchFamily="34" charset="0"/>
              </a:rPr>
              <a:t>System Users</a:t>
            </a:r>
            <a:endParaRPr lang="en-US" sz="2000" dirty="0">
              <a:solidFill>
                <a:prstClr val="black"/>
              </a:solidFill>
            </a:endParaRPr>
          </a:p>
        </p:txBody>
      </p:sp>
      <p:sp>
        <p:nvSpPr>
          <p:cNvPr id="13" name="Rectangle 12"/>
          <p:cNvSpPr/>
          <p:nvPr/>
        </p:nvSpPr>
        <p:spPr>
          <a:xfrm>
            <a:off x="4098745" y="4738208"/>
            <a:ext cx="3610708" cy="400110"/>
          </a:xfrm>
          <a:prstGeom prst="rect">
            <a:avLst/>
          </a:prstGeom>
          <a:effectLst>
            <a:outerShdw blurRad="50800" dist="38100" dir="8100000" algn="tr" rotWithShape="0">
              <a:prstClr val="black">
                <a:alpha val="40000"/>
              </a:prstClr>
            </a:outerShdw>
          </a:effectLst>
        </p:spPr>
        <p:txBody>
          <a:bodyPr wrap="square">
            <a:spAutoFit/>
          </a:bodyPr>
          <a:lstStyle/>
          <a:p>
            <a:r>
              <a:rPr lang="ja-JP" altLang="en-US" sz="2000" spc="-150">
                <a:solidFill>
                  <a:prstClr val="black">
                    <a:lumMod val="75000"/>
                    <a:lumOff val="25000"/>
                  </a:prstClr>
                </a:solidFill>
                <a:latin typeface="Arial" panose="020B0604020202020204" pitchFamily="34" charset="0"/>
                <a:cs typeface="Arial" panose="020B0604020202020204" pitchFamily="34" charset="0"/>
              </a:rPr>
              <a:t>機能要求  </a:t>
            </a:r>
            <a:r>
              <a:rPr lang="en-US" sz="2000" spc="-150">
                <a:solidFill>
                  <a:prstClr val="black">
                    <a:lumMod val="75000"/>
                    <a:lumOff val="25000"/>
                  </a:prstClr>
                </a:solidFill>
                <a:latin typeface="Arial" panose="020B0604020202020204" pitchFamily="34" charset="0"/>
                <a:cs typeface="Arial" panose="020B0604020202020204" pitchFamily="34" charset="0"/>
              </a:rPr>
              <a:t>Functional Requirements</a:t>
            </a:r>
            <a:endParaRPr lang="en-US" sz="2000" dirty="0">
              <a:solidFill>
                <a:prstClr val="black"/>
              </a:solidFill>
            </a:endParaRPr>
          </a:p>
        </p:txBody>
      </p:sp>
      <p:graphicFrame>
        <p:nvGraphicFramePr>
          <p:cNvPr id="9" name="Chart 8"/>
          <p:cNvGraphicFramePr/>
          <p:nvPr>
            <p:extLst>
              <p:ext uri="{D42A27DB-BD31-4B8C-83A1-F6EECF244321}">
                <p14:modId xmlns:p14="http://schemas.microsoft.com/office/powerpoint/2010/main" val="3951651786"/>
              </p:ext>
            </p:extLst>
          </p:nvPr>
        </p:nvGraphicFramePr>
        <p:xfrm>
          <a:off x="9242027" y="3842808"/>
          <a:ext cx="1265237" cy="1452033"/>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p:cNvSpPr/>
          <p:nvPr/>
        </p:nvSpPr>
        <p:spPr>
          <a:xfrm>
            <a:off x="7660257" y="5294840"/>
            <a:ext cx="4428776" cy="400110"/>
          </a:xfrm>
          <a:prstGeom prst="rect">
            <a:avLst/>
          </a:prstGeom>
          <a:effectLst>
            <a:outerShdw blurRad="50800" dist="38100" dir="8100000" algn="tr" rotWithShape="0">
              <a:prstClr val="black">
                <a:alpha val="40000"/>
              </a:prstClr>
            </a:outerShdw>
          </a:effectLst>
        </p:spPr>
        <p:txBody>
          <a:bodyPr wrap="square">
            <a:spAutoFit/>
          </a:bodyPr>
          <a:lstStyle/>
          <a:p>
            <a:r>
              <a:rPr lang="ja-JP" altLang="en-US" sz="2000" spc="-150">
                <a:solidFill>
                  <a:prstClr val="black">
                    <a:lumMod val="75000"/>
                    <a:lumOff val="25000"/>
                  </a:prstClr>
                </a:solidFill>
                <a:latin typeface="Arial" panose="020B0604020202020204" pitchFamily="34" charset="0"/>
                <a:cs typeface="Arial" panose="020B0604020202020204" pitchFamily="34" charset="0"/>
              </a:rPr>
              <a:t>非機能要求  </a:t>
            </a:r>
            <a:r>
              <a:rPr lang="en-US" sz="2000" spc="-150">
                <a:solidFill>
                  <a:prstClr val="black">
                    <a:lumMod val="75000"/>
                    <a:lumOff val="25000"/>
                  </a:prstClr>
                </a:solidFill>
                <a:latin typeface="Arial" panose="020B0604020202020204" pitchFamily="34" charset="0"/>
                <a:cs typeface="Arial" panose="020B0604020202020204" pitchFamily="34" charset="0"/>
              </a:rPr>
              <a:t>Non-Functional Requirements</a:t>
            </a:r>
            <a:endParaRPr lang="en-US" sz="2000" dirty="0">
              <a:solidFill>
                <a:prstClr val="black"/>
              </a:solidFill>
            </a:endParaRPr>
          </a:p>
        </p:txBody>
      </p:sp>
      <p:sp>
        <p:nvSpPr>
          <p:cNvPr id="18" name="Rectangle 17"/>
          <p:cNvSpPr/>
          <p:nvPr/>
        </p:nvSpPr>
        <p:spPr>
          <a:xfrm>
            <a:off x="1496568" y="3260774"/>
            <a:ext cx="851232" cy="523220"/>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sz="2800" spc="-150" smtClean="0">
                <a:solidFill>
                  <a:prstClr val="black">
                    <a:lumMod val="75000"/>
                    <a:lumOff val="25000"/>
                  </a:prstClr>
                </a:solidFill>
                <a:latin typeface="Arial" panose="020B0604020202020204" pitchFamily="34" charset="0"/>
                <a:cs typeface="Arial" panose="020B0604020202020204" pitchFamily="34" charset="0"/>
              </a:rPr>
              <a:t>1</a:t>
            </a:r>
            <a:endParaRPr lang="en-US" sz="2800" baseline="30000" dirty="0">
              <a:solidFill>
                <a:prstClr val="black"/>
              </a:solidFill>
            </a:endParaRPr>
          </a:p>
        </p:txBody>
      </p:sp>
      <p:sp>
        <p:nvSpPr>
          <p:cNvPr id="19" name="Rectangle 18"/>
          <p:cNvSpPr/>
          <p:nvPr/>
        </p:nvSpPr>
        <p:spPr>
          <a:xfrm>
            <a:off x="5478484" y="3750582"/>
            <a:ext cx="851232" cy="523220"/>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sz="2800" spc="-150" smtClean="0">
                <a:solidFill>
                  <a:prstClr val="black">
                    <a:lumMod val="75000"/>
                    <a:lumOff val="25000"/>
                  </a:prstClr>
                </a:solidFill>
                <a:latin typeface="Arial" panose="020B0604020202020204" pitchFamily="34" charset="0"/>
                <a:cs typeface="Arial" panose="020B0604020202020204" pitchFamily="34" charset="0"/>
              </a:rPr>
              <a:t>2</a:t>
            </a:r>
            <a:endParaRPr lang="en-US" sz="2800" baseline="30000" dirty="0">
              <a:solidFill>
                <a:prstClr val="black"/>
              </a:solidFill>
            </a:endParaRPr>
          </a:p>
        </p:txBody>
      </p:sp>
      <p:sp>
        <p:nvSpPr>
          <p:cNvPr id="20" name="Rectangle 19"/>
          <p:cNvSpPr/>
          <p:nvPr/>
        </p:nvSpPr>
        <p:spPr>
          <a:xfrm>
            <a:off x="9475692" y="4307214"/>
            <a:ext cx="851232" cy="523220"/>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sz="2800" spc="-150" smtClean="0">
                <a:solidFill>
                  <a:prstClr val="black">
                    <a:lumMod val="75000"/>
                    <a:lumOff val="25000"/>
                  </a:prstClr>
                </a:solidFill>
                <a:latin typeface="Arial" panose="020B0604020202020204" pitchFamily="34" charset="0"/>
                <a:cs typeface="Arial" panose="020B0604020202020204" pitchFamily="34" charset="0"/>
              </a:rPr>
              <a:t>3</a:t>
            </a:r>
            <a:endParaRPr lang="en-US" sz="2800" baseline="30000" dirty="0">
              <a:solidFill>
                <a:prstClr val="black"/>
              </a:solidFill>
            </a:endParaRPr>
          </a:p>
        </p:txBody>
      </p:sp>
      <p:grpSp>
        <p:nvGrpSpPr>
          <p:cNvPr id="42" name="Group 41"/>
          <p:cNvGrpSpPr/>
          <p:nvPr/>
        </p:nvGrpSpPr>
        <p:grpSpPr>
          <a:xfrm>
            <a:off x="0" y="6476870"/>
            <a:ext cx="12192000" cy="423333"/>
            <a:chOff x="0" y="6434667"/>
            <a:chExt cx="12192000" cy="423333"/>
          </a:xfrm>
          <a:solidFill>
            <a:srgbClr val="188ED6"/>
          </a:solidFill>
        </p:grpSpPr>
        <p:sp>
          <p:nvSpPr>
            <p:cNvPr id="43" name="Rectangle 4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4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679298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システムのユーザ  </a:t>
            </a:r>
            <a:r>
              <a:rPr lang="en-US" altLang="ja-JP" sz="3600">
                <a:solidFill>
                  <a:schemeClr val="bg1"/>
                </a:solidFill>
                <a:latin typeface="Arial" panose="020B0604020202020204" pitchFamily="34" charset="0"/>
                <a:cs typeface="Arial" panose="020B0604020202020204" pitchFamily="34" charset="0"/>
              </a:rPr>
              <a:t>System Users</a:t>
            </a:r>
            <a:endParaRPr lang="en-US" sz="3600">
              <a:solidFill>
                <a:schemeClr val="bg1"/>
              </a:solidFill>
            </a:endParaRPr>
          </a:p>
        </p:txBody>
      </p:sp>
      <p:sp>
        <p:nvSpPr>
          <p:cNvPr id="18" name="Content Placeholder 2"/>
          <p:cNvSpPr txBox="1">
            <a:spLocks/>
          </p:cNvSpPr>
          <p:nvPr/>
        </p:nvSpPr>
        <p:spPr>
          <a:xfrm>
            <a:off x="324481" y="2140156"/>
            <a:ext cx="5502202" cy="498918"/>
          </a:xfrm>
          <a:prstGeom prst="rect">
            <a:avLst/>
          </a:prstGeom>
          <a:effectLst>
            <a:outerShdw blurRad="50800" dist="38100" dir="8100000" algn="tr" rotWithShape="0">
              <a:prstClr val="black">
                <a:alpha val="40000"/>
              </a:prstClr>
            </a:outerShdw>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400" b="1">
                <a:solidFill>
                  <a:schemeClr val="accent4">
                    <a:lumMod val="50000"/>
                  </a:schemeClr>
                </a:solidFill>
                <a:latin typeface="Arial" panose="020B0604020202020204" pitchFamily="34" charset="0"/>
                <a:ea typeface="SimSun" panose="02010600030101010101" pitchFamily="2" charset="-122"/>
                <a:cs typeface="Arial" panose="020B0604020202020204" pitchFamily="34" charset="0"/>
              </a:rPr>
              <a:t>4</a:t>
            </a:r>
            <a:r>
              <a:rPr lang="ja-JP" altLang="en-US" sz="2400" b="1">
                <a:solidFill>
                  <a:schemeClr val="accent4">
                    <a:lumMod val="50000"/>
                  </a:schemeClr>
                </a:solidFill>
                <a:latin typeface="Arial" panose="020B0604020202020204" pitchFamily="34" charset="0"/>
                <a:ea typeface="SimSun" panose="02010600030101010101" pitchFamily="2" charset="-122"/>
                <a:cs typeface="Arial" panose="020B0604020202020204" pitchFamily="34" charset="0"/>
              </a:rPr>
              <a:t>役者があります</a:t>
            </a:r>
            <a:r>
              <a:rPr lang="en-US" altLang="ja-JP" sz="2400" b="1">
                <a:solidFill>
                  <a:schemeClr val="accent4">
                    <a:lumMod val="50000"/>
                  </a:schemeClr>
                </a:solidFill>
                <a:latin typeface="Arial" panose="020B0604020202020204" pitchFamily="34" charset="0"/>
                <a:ea typeface="SimSun" panose="02010600030101010101" pitchFamily="2" charset="-122"/>
                <a:cs typeface="Arial" panose="020B0604020202020204" pitchFamily="34" charset="0"/>
              </a:rPr>
              <a:t> </a:t>
            </a:r>
            <a:r>
              <a:rPr lang="en-US" altLang="ja-JP" sz="2400">
                <a:solidFill>
                  <a:schemeClr val="accent4">
                    <a:lumMod val="50000"/>
                  </a:schemeClr>
                </a:solidFill>
                <a:latin typeface="Arial" panose="020B0604020202020204" pitchFamily="34" charset="0"/>
                <a:cs typeface="Arial" panose="020B0604020202020204" pitchFamily="34" charset="0"/>
              </a:rPr>
              <a:t>- </a:t>
            </a:r>
            <a:r>
              <a:rPr lang="en-US" sz="2400">
                <a:solidFill>
                  <a:schemeClr val="accent4">
                    <a:lumMod val="50000"/>
                  </a:schemeClr>
                </a:solidFill>
                <a:latin typeface="Arial" panose="020B0604020202020204" pitchFamily="34" charset="0"/>
                <a:cs typeface="Arial" panose="020B0604020202020204" pitchFamily="34" charset="0"/>
              </a:rPr>
              <a:t>There are 4 actors:</a:t>
            </a:r>
            <a:endParaRPr lang="ja-JP" altLang="en-US" sz="2400">
              <a:solidFill>
                <a:schemeClr val="accent4">
                  <a:lumMod val="50000"/>
                </a:schemeClr>
              </a:solidFill>
              <a:latin typeface="Arial" panose="020B0604020202020204" pitchFamily="34" charset="0"/>
              <a:cs typeface="Arial" panose="020B0604020202020204" pitchFamily="34" charset="0"/>
            </a:endParaRPr>
          </a:p>
        </p:txBody>
      </p:sp>
      <p:sp>
        <p:nvSpPr>
          <p:cNvPr id="35" name="Content Placeholder 2"/>
          <p:cNvSpPr txBox="1">
            <a:spLocks/>
          </p:cNvSpPr>
          <p:nvPr/>
        </p:nvSpPr>
        <p:spPr>
          <a:xfrm>
            <a:off x="9373075" y="4445358"/>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Administrator</a:t>
            </a:r>
            <a:endParaRPr lang="ja-JP" altLang="en-US">
              <a:solidFill>
                <a:schemeClr val="accent4">
                  <a:lumMod val="50000"/>
                </a:schemeClr>
              </a:solidFill>
              <a:latin typeface="Gill Sans MT (Body)"/>
              <a:cs typeface="Times New Roman" panose="02020603050405020304" pitchFamily="18" charset="0"/>
            </a:endParaRPr>
          </a:p>
        </p:txBody>
      </p:sp>
      <p:sp>
        <p:nvSpPr>
          <p:cNvPr id="39" name="Content Placeholder 2"/>
          <p:cNvSpPr txBox="1">
            <a:spLocks/>
          </p:cNvSpPr>
          <p:nvPr/>
        </p:nvSpPr>
        <p:spPr>
          <a:xfrm>
            <a:off x="6482140" y="4445358"/>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fontScale="92500"/>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Content Editor</a:t>
            </a:r>
            <a:endParaRPr lang="ja-JP" altLang="en-US">
              <a:solidFill>
                <a:schemeClr val="accent4">
                  <a:lumMod val="50000"/>
                </a:schemeClr>
              </a:solidFill>
              <a:latin typeface="Gill Sans MT (Body)"/>
              <a:cs typeface="Times New Roman" panose="02020603050405020304" pitchFamily="18" charset="0"/>
            </a:endParaRPr>
          </a:p>
        </p:txBody>
      </p:sp>
      <p:sp>
        <p:nvSpPr>
          <p:cNvPr id="41" name="Content Placeholder 2"/>
          <p:cNvSpPr txBox="1">
            <a:spLocks/>
          </p:cNvSpPr>
          <p:nvPr/>
        </p:nvSpPr>
        <p:spPr>
          <a:xfrm>
            <a:off x="3673266" y="4445358"/>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Member</a:t>
            </a:r>
            <a:endParaRPr lang="ja-JP" altLang="en-US">
              <a:solidFill>
                <a:schemeClr val="accent4">
                  <a:lumMod val="50000"/>
                </a:schemeClr>
              </a:solidFill>
              <a:latin typeface="Gill Sans MT (Body)"/>
              <a:cs typeface="Times New Roman" panose="02020603050405020304" pitchFamily="18" charset="0"/>
            </a:endParaRPr>
          </a:p>
        </p:txBody>
      </p:sp>
      <p:sp>
        <p:nvSpPr>
          <p:cNvPr id="43" name="Content Placeholder 2"/>
          <p:cNvSpPr txBox="1">
            <a:spLocks/>
          </p:cNvSpPr>
          <p:nvPr/>
        </p:nvSpPr>
        <p:spPr>
          <a:xfrm>
            <a:off x="840946" y="4447131"/>
            <a:ext cx="1905990" cy="46758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b="1" smtClean="0">
                <a:solidFill>
                  <a:schemeClr val="accent4">
                    <a:lumMod val="50000"/>
                  </a:schemeClr>
                </a:solidFill>
                <a:latin typeface="Gill Sans MT (Body)"/>
                <a:ea typeface="SimSun" panose="02010600030101010101" pitchFamily="2" charset="-122"/>
                <a:cs typeface="Times New Roman" panose="02020603050405020304" pitchFamily="18" charset="0"/>
              </a:rPr>
              <a:t>Guest</a:t>
            </a:r>
            <a:endParaRPr lang="ja-JP" altLang="en-US">
              <a:solidFill>
                <a:schemeClr val="accent4">
                  <a:lumMod val="50000"/>
                </a:schemeClr>
              </a:solidFill>
              <a:latin typeface="Gill Sans MT (Body)"/>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812" y="3237881"/>
            <a:ext cx="1195754" cy="1195754"/>
          </a:xfrm>
          <a:prstGeom prst="rect">
            <a:avLst/>
          </a:prstGeom>
          <a:effectLst>
            <a:outerShdw blurRad="50800" dist="38100" dir="8100000" algn="tr" rotWithShape="0">
              <a:prstClr val="black">
                <a:alpha val="40000"/>
              </a:prstClr>
            </a:outerShdw>
          </a:effec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4938" y="3249604"/>
            <a:ext cx="1195754" cy="1195754"/>
          </a:xfrm>
          <a:prstGeom prst="rect">
            <a:avLst/>
          </a:prstGeom>
          <a:noFill/>
          <a:effectLst>
            <a:outerShdw blurRad="50800" dist="38100" dir="8100000" algn="tr" rotWithShape="0">
              <a:prstClr val="black">
                <a:alpha val="40000"/>
              </a:prstClr>
            </a:outerShdw>
          </a:effectLst>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2686" y="3237881"/>
            <a:ext cx="1195754" cy="1195754"/>
          </a:xfrm>
          <a:prstGeom prst="rect">
            <a:avLst/>
          </a:prstGeom>
          <a:effectLst>
            <a:outerShdw blurRad="50800" dist="38100" dir="8100000" algn="tr" rotWithShape="0">
              <a:prstClr val="black">
                <a:alpha val="40000"/>
              </a:prstClr>
            </a:outerShdw>
          </a:effectLst>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6064" y="3249604"/>
            <a:ext cx="1195754" cy="1195754"/>
          </a:xfrm>
          <a:prstGeom prst="rect">
            <a:avLst/>
          </a:prstGeom>
          <a:effectLst>
            <a:outerShdw blurRad="50800" dist="38100" dir="8100000" algn="tr" rotWithShape="0">
              <a:prstClr val="black">
                <a:alpha val="40000"/>
              </a:prstClr>
            </a:outerShdw>
          </a:effec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73375" y="3927307"/>
            <a:ext cx="644769" cy="64476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6143" y="3926926"/>
            <a:ext cx="403423" cy="502598"/>
          </a:xfrm>
          <a:prstGeom prst="rect">
            <a:avLst/>
          </a:prstGeom>
        </p:spPr>
      </p:pic>
    </p:spTree>
    <p:extLst>
      <p:ext uri="{BB962C8B-B14F-4D97-AF65-F5344CB8AC3E}">
        <p14:creationId xmlns:p14="http://schemas.microsoft.com/office/powerpoint/2010/main" val="1166503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ゲスト  </a:t>
            </a:r>
            <a:r>
              <a:rPr kumimoji="1" lang="en-US" altLang="ja-JP" sz="2000">
                <a:solidFill>
                  <a:schemeClr val="accent4">
                    <a:lumMod val="50000"/>
                  </a:schemeClr>
                </a:solidFill>
                <a:latin typeface="Arial" panose="020B0604020202020204" pitchFamily="34" charset="0"/>
                <a:cs typeface="Arial" panose="020B0604020202020204" pitchFamily="34" charset="0"/>
              </a:rPr>
              <a:t>GUEST</a:t>
            </a:r>
          </a:p>
        </p:txBody>
      </p:sp>
      <p:sp>
        <p:nvSpPr>
          <p:cNvPr id="23" name="TextBox 22"/>
          <p:cNvSpPr txBox="1"/>
          <p:nvPr/>
        </p:nvSpPr>
        <p:spPr>
          <a:xfrm>
            <a:off x="8709312" y="3843836"/>
            <a:ext cx="1893467"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Guest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2309449" y="2022774"/>
            <a:ext cx="4902443" cy="441190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940992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メンバー  </a:t>
            </a:r>
            <a:r>
              <a:rPr kumimoji="1" lang="en-US" altLang="ja-JP" sz="2000">
                <a:solidFill>
                  <a:schemeClr val="accent4">
                    <a:lumMod val="50000"/>
                  </a:schemeClr>
                </a:solidFill>
                <a:latin typeface="Arial" panose="020B0604020202020204" pitchFamily="34" charset="0"/>
                <a:cs typeface="Arial" panose="020B0604020202020204" pitchFamily="34" charset="0"/>
              </a:rPr>
              <a:t>MEMBER</a:t>
            </a:r>
          </a:p>
        </p:txBody>
      </p:sp>
      <p:sp>
        <p:nvSpPr>
          <p:cNvPr id="11" name="TextBox 10"/>
          <p:cNvSpPr txBox="1"/>
          <p:nvPr/>
        </p:nvSpPr>
        <p:spPr>
          <a:xfrm>
            <a:off x="8057469" y="3856432"/>
            <a:ext cx="2149948"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Member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2038716" y="2081905"/>
            <a:ext cx="5581283" cy="429170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916439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編集者  </a:t>
            </a:r>
            <a:r>
              <a:rPr kumimoji="1" lang="en-US" altLang="ja-JP" sz="2000">
                <a:solidFill>
                  <a:schemeClr val="accent4">
                    <a:lumMod val="50000"/>
                  </a:schemeClr>
                </a:solidFill>
                <a:latin typeface="Arial" panose="020B0604020202020204" pitchFamily="34" charset="0"/>
                <a:cs typeface="Arial" panose="020B0604020202020204" pitchFamily="34" charset="0"/>
              </a:rPr>
              <a:t>CONTENT EDITOR</a:t>
            </a:r>
          </a:p>
        </p:txBody>
      </p:sp>
      <p:sp>
        <p:nvSpPr>
          <p:cNvPr id="11" name="TextBox 10"/>
          <p:cNvSpPr txBox="1"/>
          <p:nvPr/>
        </p:nvSpPr>
        <p:spPr>
          <a:xfrm>
            <a:off x="7576826" y="3856432"/>
            <a:ext cx="2848857"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Content Editor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1979734" y="2053138"/>
            <a:ext cx="5268694" cy="432047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1927908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機能要求  </a:t>
            </a:r>
            <a:r>
              <a:rPr lang="en-US" altLang="ja-JP" sz="3600">
                <a:solidFill>
                  <a:schemeClr val="bg1"/>
                </a:solidFill>
                <a:latin typeface="Arial" panose="020B0604020202020204" pitchFamily="34" charset="0"/>
                <a:cs typeface="Arial" panose="020B0604020202020204" pitchFamily="34" charset="0"/>
              </a:rPr>
              <a:t>Functional Requirements</a:t>
            </a:r>
            <a:endParaRPr lang="en-US" sz="3600">
              <a:solidFill>
                <a:schemeClr val="bg1"/>
              </a:solidFill>
            </a:endParaRPr>
          </a:p>
        </p:txBody>
      </p:sp>
      <p:sp>
        <p:nvSpPr>
          <p:cNvPr id="21" name="Rectangle à coins arrondis 10"/>
          <p:cNvSpPr/>
          <p:nvPr/>
        </p:nvSpPr>
        <p:spPr>
          <a:xfrm>
            <a:off x="535497" y="1349372"/>
            <a:ext cx="11219543" cy="599510"/>
          </a:xfrm>
          <a:prstGeom prst="roundRect">
            <a:avLst>
              <a:gd name="adj" fmla="val 1470"/>
            </a:avLst>
          </a:prstGeom>
          <a:solidFill>
            <a:schemeClr val="bg1"/>
          </a:solidFill>
          <a:ln>
            <a:solidFill>
              <a:schemeClr val="accent4">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accent4">
                    <a:lumMod val="50000"/>
                  </a:schemeClr>
                </a:solidFill>
                <a:latin typeface="Arial" panose="020B0604020202020204" pitchFamily="34" charset="0"/>
                <a:cs typeface="Arial" panose="020B0604020202020204" pitchFamily="34" charset="0"/>
              </a:rPr>
              <a:t>管理者  </a:t>
            </a:r>
            <a:r>
              <a:rPr kumimoji="1" lang="en-US" altLang="ja-JP" sz="2000">
                <a:solidFill>
                  <a:schemeClr val="accent4">
                    <a:lumMod val="50000"/>
                  </a:schemeClr>
                </a:solidFill>
                <a:latin typeface="Arial" panose="020B0604020202020204" pitchFamily="34" charset="0"/>
                <a:cs typeface="Arial" panose="020B0604020202020204" pitchFamily="34" charset="0"/>
              </a:rPr>
              <a:t>ADMINISTRATOR</a:t>
            </a:r>
          </a:p>
        </p:txBody>
      </p:sp>
      <p:sp>
        <p:nvSpPr>
          <p:cNvPr id="11" name="TextBox 10"/>
          <p:cNvSpPr txBox="1"/>
          <p:nvPr/>
        </p:nvSpPr>
        <p:spPr>
          <a:xfrm>
            <a:off x="8057469" y="3856432"/>
            <a:ext cx="2720617"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2000" smtClean="0">
                <a:solidFill>
                  <a:schemeClr val="accent4">
                    <a:lumMod val="50000"/>
                  </a:schemeClr>
                </a:solidFill>
                <a:latin typeface="Arial" panose="020B0604020202020204" pitchFamily="34" charset="0"/>
                <a:cs typeface="Arial" panose="020B0604020202020204" pitchFamily="34" charset="0"/>
              </a:rPr>
              <a:t>Administrator usecase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180493" y="2062372"/>
            <a:ext cx="4941276" cy="431124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760368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非機能要求  </a:t>
            </a:r>
            <a:r>
              <a:rPr lang="en-US" altLang="ja-JP" sz="3600">
                <a:solidFill>
                  <a:schemeClr val="bg1"/>
                </a:solidFill>
                <a:latin typeface="Arial" panose="020B0604020202020204" pitchFamily="34" charset="0"/>
                <a:cs typeface="Arial" panose="020B0604020202020204" pitchFamily="34" charset="0"/>
              </a:rPr>
              <a:t>Non-Functional Requirements</a:t>
            </a:r>
            <a:endParaRPr lang="en-US" sz="3600">
              <a:solidFill>
                <a:schemeClr val="bg1"/>
              </a:solidFill>
            </a:endParaRPr>
          </a:p>
        </p:txBody>
      </p:sp>
      <p:sp>
        <p:nvSpPr>
          <p:cNvPr id="13" name="Rectangle 12"/>
          <p:cNvSpPr/>
          <p:nvPr/>
        </p:nvSpPr>
        <p:spPr>
          <a:xfrm>
            <a:off x="322105" y="1345035"/>
            <a:ext cx="1307403"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414111"/>
            <a:ext cx="1330849"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Usability: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60015" y="2073304"/>
            <a:ext cx="10178323" cy="39406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smtClean="0">
                <a:solidFill>
                  <a:schemeClr val="accent4">
                    <a:lumMod val="50000"/>
                  </a:schemeClr>
                </a:solidFill>
                <a:latin typeface="Arial" panose="020B0604020202020204" pitchFamily="34" charset="0"/>
                <a:cs typeface="Arial" panose="020B0604020202020204" pitchFamily="34" charset="0"/>
              </a:rPr>
              <a:t>Interface should be simple, clear, user friendly, easy to learn how to use and easy to remember how to use.</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Efficiency of use: each action is taken by no more than 8 </a:t>
            </a:r>
            <a:r>
              <a:rPr lang="en-US" sz="1800">
                <a:solidFill>
                  <a:schemeClr val="accent4">
                    <a:lumMod val="50000"/>
                  </a:schemeClr>
                </a:solidFill>
                <a:latin typeface="Arial" panose="020B0604020202020204" pitchFamily="34" charset="0"/>
                <a:cs typeface="Arial" panose="020B0604020202020204" pitchFamily="34" charset="0"/>
              </a:rPr>
              <a:t>steps</a:t>
            </a:r>
            <a:r>
              <a:rPr lang="en-US" sz="18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Intuitiveness: the interface is easy to learn and navigate: buttons, headings, and help/error messages are simple to read and understand.</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Low perceived workload: the interface appears easy to use, rather than intimidating, demanding </a:t>
            </a:r>
            <a:r>
              <a:rPr lang="en-US" sz="1800">
                <a:solidFill>
                  <a:schemeClr val="accent4">
                    <a:lumMod val="50000"/>
                  </a:schemeClr>
                </a:solidFill>
                <a:latin typeface="Arial" panose="020B0604020202020204" pitchFamily="34" charset="0"/>
                <a:cs typeface="Arial" panose="020B0604020202020204" pitchFamily="34" charset="0"/>
              </a:rPr>
              <a:t>and </a:t>
            </a:r>
            <a:r>
              <a:rPr lang="en-US" sz="1800" smtClean="0">
                <a:solidFill>
                  <a:schemeClr val="accent4">
                    <a:lumMod val="50000"/>
                  </a:schemeClr>
                </a:solidFill>
                <a:latin typeface="Arial" panose="020B0604020202020204" pitchFamily="34" charset="0"/>
                <a:cs typeface="Arial" panose="020B0604020202020204" pitchFamily="34" charset="0"/>
              </a:rPr>
              <a:t>frustrating.</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The system should have the flexibility to be can satisfied future changed</a:t>
            </a:r>
            <a:endParaRPr lang="en-US" sz="1800" smtClean="0">
              <a:solidFill>
                <a:schemeClr val="accent4">
                  <a:lumMod val="50000"/>
                </a:schemeClr>
              </a:solidFill>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sz="1800" smtClean="0">
                <a:solidFill>
                  <a:schemeClr val="accent4">
                    <a:lumMod val="50000"/>
                  </a:schemeClr>
                </a:solidFill>
                <a:latin typeface="Arial" panose="020B0604020202020204" pitchFamily="34" charset="0"/>
                <a:cs typeface="Arial" panose="020B0604020202020204" pitchFamily="34" charset="0"/>
              </a:rPr>
              <a:t>The system must meet the requirements for data memory, need to calculate the amount of memory to be able to meet the requirements of the development of the system</a:t>
            </a:r>
            <a:r>
              <a:rPr lang="en-US" sz="18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Users need to understand the function of each section to be able to use reasonable discretion and its effectiveness.</a:t>
            </a:r>
          </a:p>
          <a:p>
            <a:pPr lvl="1">
              <a:buFont typeface="Wingdings" panose="05000000000000000000" pitchFamily="2" charset="2"/>
              <a:buChar char="Ø"/>
            </a:pPr>
            <a:endParaRPr lang="en-US" sz="18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5913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40678"/>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243935"/>
            <a:ext cx="12192002" cy="707886"/>
          </a:xfrm>
          <a:prstGeom prst="rect">
            <a:avLst/>
          </a:prstGeom>
          <a:noFill/>
        </p:spPr>
        <p:txBody>
          <a:bodyPr wrap="square" rtlCol="0">
            <a:spAutoFit/>
          </a:bodyPr>
          <a:lstStyle/>
          <a:p>
            <a:pPr algn="ctr"/>
            <a:r>
              <a:rPr lang="ja-JP" altLang="en-US" sz="4000">
                <a:solidFill>
                  <a:schemeClr val="bg1"/>
                </a:solidFill>
              </a:rPr>
              <a:t>アウトライン  </a:t>
            </a:r>
            <a:r>
              <a:rPr lang="en-US" altLang="ja-JP" sz="4000">
                <a:solidFill>
                  <a:schemeClr val="bg1"/>
                </a:solidFill>
              </a:rPr>
              <a:t>OUTLINE </a:t>
            </a:r>
          </a:p>
        </p:txBody>
      </p:sp>
      <p:sp>
        <p:nvSpPr>
          <p:cNvPr id="10" name="Rectangle 9"/>
          <p:cNvSpPr/>
          <p:nvPr/>
        </p:nvSpPr>
        <p:spPr>
          <a:xfrm>
            <a:off x="762076" y="1356360"/>
            <a:ext cx="612648" cy="6153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76" y="2038766"/>
            <a:ext cx="612648" cy="61536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76" y="2721172"/>
            <a:ext cx="612648" cy="61536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62076" y="3403578"/>
            <a:ext cx="612648" cy="6153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2076" y="4086599"/>
            <a:ext cx="612648" cy="61536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2076" y="4769620"/>
            <a:ext cx="612648" cy="61536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2076" y="5450087"/>
            <a:ext cx="612648" cy="6153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2076" y="6130554"/>
            <a:ext cx="612648" cy="6153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55375" y="1411071"/>
            <a:ext cx="826049" cy="477054"/>
          </a:xfrm>
          <a:prstGeom prst="rect">
            <a:avLst/>
          </a:prstGeom>
          <a:noFill/>
        </p:spPr>
        <p:txBody>
          <a:bodyPr wrap="square" rtlCol="0">
            <a:spAutoFit/>
          </a:bodyPr>
          <a:lstStyle/>
          <a:p>
            <a:pPr algn="ctr"/>
            <a:r>
              <a:rPr lang="en-US" sz="2500" b="1" dirty="0" smtClean="0">
                <a:solidFill>
                  <a:schemeClr val="bg1"/>
                </a:solidFill>
                <a:latin typeface="Arial" panose="020B0604020202020204" pitchFamily="34" charset="0"/>
                <a:cs typeface="Arial" panose="020B0604020202020204" pitchFamily="34" charset="0"/>
              </a:rPr>
              <a:t>01</a:t>
            </a:r>
            <a:endParaRPr lang="en-US" sz="2500" b="1" dirty="0">
              <a:solidFill>
                <a:schemeClr val="bg1"/>
              </a:solidFill>
              <a:latin typeface="Arial" panose="020B0604020202020204" pitchFamily="34" charset="0"/>
              <a:cs typeface="Arial" panose="020B0604020202020204" pitchFamily="34" charset="0"/>
            </a:endParaRPr>
          </a:p>
        </p:txBody>
      </p:sp>
      <p:sp>
        <p:nvSpPr>
          <p:cNvPr id="19" name="TextBox 18"/>
          <p:cNvSpPr txBox="1"/>
          <p:nvPr/>
        </p:nvSpPr>
        <p:spPr>
          <a:xfrm>
            <a:off x="655369" y="2119746"/>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02</a:t>
            </a:r>
            <a:endParaRPr lang="en-US" sz="2500" b="1"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655370" y="2818631"/>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03</a:t>
            </a:r>
            <a:endParaRPr lang="en-US" sz="2500"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655371" y="3472735"/>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04</a:t>
            </a:r>
            <a:endParaRPr lang="en-US" sz="2500" b="1" dirty="0">
              <a:solidFill>
                <a:schemeClr val="bg1"/>
              </a:solidFill>
              <a:latin typeface="Arial" panose="020B0604020202020204" pitchFamily="34" charset="0"/>
              <a:cs typeface="Arial" panose="020B0604020202020204" pitchFamily="34" charset="0"/>
            </a:endParaRPr>
          </a:p>
        </p:txBody>
      </p:sp>
      <p:sp>
        <p:nvSpPr>
          <p:cNvPr id="22" name="TextBox 21"/>
          <p:cNvSpPr txBox="1"/>
          <p:nvPr/>
        </p:nvSpPr>
        <p:spPr>
          <a:xfrm>
            <a:off x="655372" y="4154386"/>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05</a:t>
            </a:r>
            <a:endParaRPr lang="en-US" sz="2500" b="1" dirty="0">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655373" y="4837407"/>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06</a:t>
            </a:r>
            <a:endParaRPr lang="en-US" sz="2500" b="1" dirty="0">
              <a:solidFill>
                <a:schemeClr val="bg1"/>
              </a:solidFill>
              <a:latin typeface="Arial" panose="020B0604020202020204" pitchFamily="34" charset="0"/>
              <a:cs typeface="Arial" panose="020B0604020202020204" pitchFamily="34" charset="0"/>
            </a:endParaRPr>
          </a:p>
        </p:txBody>
      </p:sp>
      <p:sp>
        <p:nvSpPr>
          <p:cNvPr id="24" name="TextBox 23"/>
          <p:cNvSpPr txBox="1"/>
          <p:nvPr/>
        </p:nvSpPr>
        <p:spPr>
          <a:xfrm>
            <a:off x="655374" y="5521553"/>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07</a:t>
            </a:r>
            <a:endParaRPr lang="en-US" sz="2500" b="1" dirty="0">
              <a:solidFill>
                <a:schemeClr val="bg1"/>
              </a:solidFill>
              <a:latin typeface="Arial" panose="020B0604020202020204" pitchFamily="34" charset="0"/>
              <a:cs typeface="Arial" panose="020B0604020202020204" pitchFamily="34" charset="0"/>
            </a:endParaRPr>
          </a:p>
        </p:txBody>
      </p:sp>
      <p:sp>
        <p:nvSpPr>
          <p:cNvPr id="25" name="TextBox 24"/>
          <p:cNvSpPr txBox="1"/>
          <p:nvPr/>
        </p:nvSpPr>
        <p:spPr>
          <a:xfrm>
            <a:off x="655374" y="6205699"/>
            <a:ext cx="826049" cy="477054"/>
          </a:xfrm>
          <a:prstGeom prst="rect">
            <a:avLst/>
          </a:prstGeom>
          <a:noFill/>
        </p:spPr>
        <p:txBody>
          <a:bodyPr wrap="square" rtlCol="0">
            <a:spAutoFit/>
          </a:bodyPr>
          <a:lstStyle/>
          <a:p>
            <a:pPr algn="ctr"/>
            <a:r>
              <a:rPr lang="en-US" sz="2500" b="1" smtClean="0">
                <a:solidFill>
                  <a:schemeClr val="bg1"/>
                </a:solidFill>
                <a:latin typeface="Arial" panose="020B0604020202020204" pitchFamily="34" charset="0"/>
                <a:cs typeface="Arial" panose="020B0604020202020204" pitchFamily="34" charset="0"/>
              </a:rPr>
              <a:t>08</a:t>
            </a:r>
            <a:endParaRPr lang="en-US" sz="2500" b="1"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1481418" y="1356360"/>
            <a:ext cx="9772736" cy="61536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導入  </a:t>
            </a:r>
            <a:r>
              <a:rPr lang="en-US" sz="2400">
                <a:solidFill>
                  <a:schemeClr val="accent4">
                    <a:lumMod val="50000"/>
                  </a:schemeClr>
                </a:solidFill>
                <a:latin typeface="Arial" panose="020B0604020202020204" pitchFamily="34" charset="0"/>
                <a:cs typeface="Arial" panose="020B0604020202020204" pitchFamily="34" charset="0"/>
              </a:rPr>
              <a:t>Introduction</a:t>
            </a:r>
          </a:p>
        </p:txBody>
      </p:sp>
      <p:sp>
        <p:nvSpPr>
          <p:cNvPr id="27" name="Rectangle 26"/>
          <p:cNvSpPr/>
          <p:nvPr/>
        </p:nvSpPr>
        <p:spPr>
          <a:xfrm>
            <a:off x="1481418" y="2035271"/>
            <a:ext cx="9772736" cy="61536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プロジェクト管理  </a:t>
            </a:r>
            <a:r>
              <a:rPr lang="en-US" sz="2400">
                <a:solidFill>
                  <a:schemeClr val="accent4">
                    <a:lumMod val="50000"/>
                  </a:schemeClr>
                </a:solidFill>
                <a:latin typeface="Arial" panose="020B0604020202020204" pitchFamily="34" charset="0"/>
                <a:cs typeface="Arial" panose="020B0604020202020204" pitchFamily="34" charset="0"/>
              </a:rPr>
              <a:t>Project Management</a:t>
            </a:r>
          </a:p>
        </p:txBody>
      </p:sp>
      <p:sp>
        <p:nvSpPr>
          <p:cNvPr id="28" name="Rectangle 27"/>
          <p:cNvSpPr/>
          <p:nvPr/>
        </p:nvSpPr>
        <p:spPr>
          <a:xfrm>
            <a:off x="1481418" y="2716743"/>
            <a:ext cx="9772736" cy="61536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ソフトウェア要求仕様 </a:t>
            </a:r>
            <a:r>
              <a:rPr lang="en-US" sz="2400" smtClean="0">
                <a:solidFill>
                  <a:schemeClr val="accent4">
                    <a:lumMod val="50000"/>
                  </a:schemeClr>
                </a:solidFill>
                <a:latin typeface="Arial" panose="020B0604020202020204" pitchFamily="34" charset="0"/>
                <a:cs typeface="Arial" panose="020B0604020202020204" pitchFamily="34" charset="0"/>
              </a:rPr>
              <a:t>Software </a:t>
            </a:r>
            <a:r>
              <a:rPr lang="en-US" sz="2400">
                <a:solidFill>
                  <a:schemeClr val="accent4">
                    <a:lumMod val="50000"/>
                  </a:schemeClr>
                </a:solidFill>
                <a:latin typeface="Arial" panose="020B0604020202020204" pitchFamily="34" charset="0"/>
                <a:cs typeface="Arial" panose="020B0604020202020204" pitchFamily="34" charset="0"/>
              </a:rPr>
              <a:t>Requirement Specification</a:t>
            </a:r>
          </a:p>
        </p:txBody>
      </p:sp>
      <p:sp>
        <p:nvSpPr>
          <p:cNvPr id="29" name="Rectangle 28"/>
          <p:cNvSpPr/>
          <p:nvPr/>
        </p:nvSpPr>
        <p:spPr>
          <a:xfrm>
            <a:off x="1481418" y="3408427"/>
            <a:ext cx="9772736" cy="61536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ソフトウェア設計説明書 </a:t>
            </a:r>
            <a:r>
              <a:rPr lang="en-US" sz="2400" smtClean="0">
                <a:solidFill>
                  <a:schemeClr val="accent4">
                    <a:lumMod val="50000"/>
                  </a:schemeClr>
                </a:solidFill>
                <a:latin typeface="Arial" panose="020B0604020202020204" pitchFamily="34" charset="0"/>
                <a:cs typeface="Arial" panose="020B0604020202020204" pitchFamily="34" charset="0"/>
              </a:rPr>
              <a:t>Software </a:t>
            </a:r>
            <a:r>
              <a:rPr lang="en-US" sz="2400">
                <a:solidFill>
                  <a:schemeClr val="accent4">
                    <a:lumMod val="50000"/>
                  </a:schemeClr>
                </a:solidFill>
                <a:latin typeface="Arial" panose="020B0604020202020204" pitchFamily="34" charset="0"/>
                <a:cs typeface="Arial" panose="020B0604020202020204" pitchFamily="34" charset="0"/>
              </a:rPr>
              <a:t>Design Description</a:t>
            </a:r>
          </a:p>
        </p:txBody>
      </p:sp>
      <p:sp>
        <p:nvSpPr>
          <p:cNvPr id="30" name="Rectangle 29"/>
          <p:cNvSpPr/>
          <p:nvPr/>
        </p:nvSpPr>
        <p:spPr>
          <a:xfrm>
            <a:off x="1481418" y="4091583"/>
            <a:ext cx="9772736" cy="61536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品質管理  </a:t>
            </a:r>
            <a:r>
              <a:rPr lang="en-US" sz="2400">
                <a:solidFill>
                  <a:schemeClr val="accent4">
                    <a:lumMod val="50000"/>
                  </a:schemeClr>
                </a:solidFill>
                <a:latin typeface="Arial" panose="020B0604020202020204" pitchFamily="34" charset="0"/>
                <a:cs typeface="Arial" panose="020B0604020202020204" pitchFamily="34" charset="0"/>
              </a:rPr>
              <a:t>Quality Control</a:t>
            </a:r>
          </a:p>
        </p:txBody>
      </p:sp>
      <p:sp>
        <p:nvSpPr>
          <p:cNvPr id="31" name="Rectangle 30"/>
          <p:cNvSpPr/>
          <p:nvPr/>
        </p:nvSpPr>
        <p:spPr>
          <a:xfrm>
            <a:off x="1481418" y="4768249"/>
            <a:ext cx="9772736" cy="61536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プロジェクト結果  </a:t>
            </a:r>
            <a:r>
              <a:rPr lang="en-US" sz="2400">
                <a:solidFill>
                  <a:schemeClr val="accent4">
                    <a:lumMod val="50000"/>
                  </a:schemeClr>
                </a:solidFill>
                <a:latin typeface="Arial" panose="020B0604020202020204" pitchFamily="34" charset="0"/>
                <a:cs typeface="Arial" panose="020B0604020202020204" pitchFamily="34" charset="0"/>
              </a:rPr>
              <a:t>Project Result</a:t>
            </a:r>
          </a:p>
        </p:txBody>
      </p:sp>
      <p:sp>
        <p:nvSpPr>
          <p:cNvPr id="32" name="Rectangle 31"/>
          <p:cNvSpPr/>
          <p:nvPr/>
        </p:nvSpPr>
        <p:spPr>
          <a:xfrm>
            <a:off x="1481418" y="5449801"/>
            <a:ext cx="9772736" cy="61536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デモ  </a:t>
            </a:r>
            <a:r>
              <a:rPr lang="en-US" sz="2400">
                <a:solidFill>
                  <a:schemeClr val="accent4">
                    <a:lumMod val="50000"/>
                  </a:schemeClr>
                </a:solidFill>
                <a:latin typeface="Arial" panose="020B0604020202020204" pitchFamily="34" charset="0"/>
                <a:cs typeface="Arial" panose="020B0604020202020204" pitchFamily="34" charset="0"/>
              </a:rPr>
              <a:t>Demo</a:t>
            </a:r>
          </a:p>
        </p:txBody>
      </p:sp>
      <p:sp>
        <p:nvSpPr>
          <p:cNvPr id="33" name="Rectangle 32"/>
          <p:cNvSpPr/>
          <p:nvPr/>
        </p:nvSpPr>
        <p:spPr>
          <a:xfrm>
            <a:off x="1481418" y="6130553"/>
            <a:ext cx="9772736" cy="61536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a:solidFill>
                  <a:schemeClr val="accent4">
                    <a:lumMod val="50000"/>
                  </a:schemeClr>
                </a:solidFill>
                <a:latin typeface="Arial" panose="020B0604020202020204" pitchFamily="34" charset="0"/>
                <a:cs typeface="Arial" panose="020B0604020202020204" pitchFamily="34" charset="0"/>
              </a:rPr>
              <a:t>質問と回答  </a:t>
            </a:r>
            <a:r>
              <a:rPr lang="en-US" sz="2400">
                <a:solidFill>
                  <a:schemeClr val="accent4">
                    <a:lumMod val="50000"/>
                  </a:schemeClr>
                </a:solidFill>
                <a:latin typeface="Arial" panose="020B0604020202020204" pitchFamily="34" charset="0"/>
                <a:cs typeface="Arial" panose="020B0604020202020204" pitchFamily="34" charset="0"/>
              </a:rPr>
              <a:t>Q &amp; A</a:t>
            </a:r>
          </a:p>
        </p:txBody>
      </p:sp>
    </p:spTree>
    <p:extLst>
      <p:ext uri="{BB962C8B-B14F-4D97-AF65-F5344CB8AC3E}">
        <p14:creationId xmlns:p14="http://schemas.microsoft.com/office/powerpoint/2010/main" val="753022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非機能要求  </a:t>
            </a:r>
            <a:r>
              <a:rPr lang="en-US" altLang="ja-JP" sz="3600">
                <a:solidFill>
                  <a:schemeClr val="bg1"/>
                </a:solidFill>
                <a:latin typeface="Arial" panose="020B0604020202020204" pitchFamily="34" charset="0"/>
                <a:cs typeface="Arial" panose="020B0604020202020204" pitchFamily="34" charset="0"/>
              </a:rPr>
              <a:t>Non-Functional Requirements</a:t>
            </a:r>
            <a:endParaRPr lang="en-US" sz="3600">
              <a:solidFill>
                <a:schemeClr val="bg1"/>
              </a:solidFill>
            </a:endParaRPr>
          </a:p>
        </p:txBody>
      </p:sp>
      <p:sp>
        <p:nvSpPr>
          <p:cNvPr id="13" name="Rectangle 12"/>
          <p:cNvSpPr/>
          <p:nvPr/>
        </p:nvSpPr>
        <p:spPr>
          <a:xfrm>
            <a:off x="322105" y="1345035"/>
            <a:ext cx="1307403"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414111"/>
            <a:ext cx="1330849"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Security: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60015" y="2073304"/>
            <a:ext cx="10178323" cy="1009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Password of user is md5-hashed before being sent in request to server and saved </a:t>
            </a:r>
            <a:r>
              <a:rPr lang="en-US" sz="1800">
                <a:solidFill>
                  <a:schemeClr val="accent4">
                    <a:lumMod val="50000"/>
                  </a:schemeClr>
                </a:solidFill>
                <a:latin typeface="Arial" panose="020B0604020202020204" pitchFamily="34" charset="0"/>
                <a:cs typeface="Arial" panose="020B0604020202020204" pitchFamily="34" charset="0"/>
              </a:rPr>
              <a:t>into </a:t>
            </a:r>
            <a:r>
              <a:rPr lang="en-US" sz="1800" smtClean="0">
                <a:solidFill>
                  <a:schemeClr val="accent4">
                    <a:lumMod val="50000"/>
                  </a:schemeClr>
                </a:solidFill>
                <a:latin typeface="Arial" panose="020B0604020202020204" pitchFamily="34" charset="0"/>
                <a:cs typeface="Arial" panose="020B0604020202020204" pitchFamily="34" charset="0"/>
              </a:rPr>
              <a:t>database.</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Request sent from client is authorize using cookies.</a:t>
            </a:r>
            <a:endParaRPr lang="en-US" sz="1800">
              <a:solidFill>
                <a:schemeClr val="accent4">
                  <a:lumMod val="50000"/>
                </a:schemeClr>
              </a:solidFill>
              <a:latin typeface="Arial" panose="020B0604020202020204" pitchFamily="34" charset="0"/>
              <a:cs typeface="Arial" panose="020B0604020202020204" pitchFamily="34" charset="0"/>
            </a:endParaRPr>
          </a:p>
        </p:txBody>
      </p:sp>
      <p:sp>
        <p:nvSpPr>
          <p:cNvPr id="19" name="Rectangle 18"/>
          <p:cNvSpPr/>
          <p:nvPr/>
        </p:nvSpPr>
        <p:spPr>
          <a:xfrm>
            <a:off x="322105" y="3708042"/>
            <a:ext cx="358168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à coins arrondis 10"/>
          <p:cNvSpPr/>
          <p:nvPr/>
        </p:nvSpPr>
        <p:spPr>
          <a:xfrm>
            <a:off x="415889" y="3777118"/>
            <a:ext cx="35816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Maintainability &amp; Extensibility: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1" name="Content Placeholder 2"/>
          <p:cNvSpPr txBox="1">
            <a:spLocks/>
          </p:cNvSpPr>
          <p:nvPr/>
        </p:nvSpPr>
        <p:spPr>
          <a:xfrm>
            <a:off x="560015" y="4436311"/>
            <a:ext cx="10178323" cy="1009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Strictly follow Java &amp; JavaScript best practices and English-like syntax naming convention in order to help improve readability of source code and keep the Veazy website maintainable in the future.</a:t>
            </a:r>
            <a:endParaRPr lang="en-US" sz="18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6939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5171749"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プロジェクト管理  </a:t>
              </a:r>
              <a:r>
                <a:rPr lang="en-US" altLang="ja-JP">
                  <a:solidFill>
                    <a:schemeClr val="bg1"/>
                  </a:solidFill>
                  <a:latin typeface="Arial" panose="020B0604020202020204" pitchFamily="34" charset="0"/>
                  <a:cs typeface="Arial" panose="020B0604020202020204" pitchFamily="34" charset="0"/>
                </a:rPr>
                <a:t>Project Management</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3.3.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非機能要求  </a:t>
            </a:r>
            <a:r>
              <a:rPr lang="en-US" altLang="ja-JP" sz="3600">
                <a:solidFill>
                  <a:schemeClr val="bg1"/>
                </a:solidFill>
                <a:latin typeface="Arial" panose="020B0604020202020204" pitchFamily="34" charset="0"/>
                <a:cs typeface="Arial" panose="020B0604020202020204" pitchFamily="34" charset="0"/>
              </a:rPr>
              <a:t>Non-Functional Requirements</a:t>
            </a:r>
            <a:endParaRPr lang="en-US" sz="3600">
              <a:solidFill>
                <a:schemeClr val="bg1"/>
              </a:solidFill>
            </a:endParaRPr>
          </a:p>
        </p:txBody>
      </p:sp>
      <p:sp>
        <p:nvSpPr>
          <p:cNvPr id="13" name="Rectangle 12"/>
          <p:cNvSpPr/>
          <p:nvPr/>
        </p:nvSpPr>
        <p:spPr>
          <a:xfrm>
            <a:off x="322105" y="1345035"/>
            <a:ext cx="1729433"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414111"/>
            <a:ext cx="1729434"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Performance:</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60015" y="2073304"/>
            <a:ext cx="10178323" cy="1478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Response time when accessing an action on the system depending on system condition such as number of visitors, access </a:t>
            </a:r>
            <a:r>
              <a:rPr lang="en-US" sz="1800">
                <a:solidFill>
                  <a:schemeClr val="accent4">
                    <a:lumMod val="50000"/>
                  </a:schemeClr>
                </a:solidFill>
                <a:latin typeface="Arial" panose="020B0604020202020204" pitchFamily="34" charset="0"/>
                <a:cs typeface="Arial" panose="020B0604020202020204" pitchFamily="34" charset="0"/>
              </a:rPr>
              <a:t>tasks</a:t>
            </a:r>
            <a:r>
              <a:rPr lang="en-US" sz="18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Time for loading image, media will be at most 15 seconds and time to progress any function will not exceed </a:t>
            </a:r>
            <a:r>
              <a:rPr lang="en-US" sz="1800">
                <a:solidFill>
                  <a:schemeClr val="accent4">
                    <a:lumMod val="50000"/>
                  </a:schemeClr>
                </a:solidFill>
                <a:latin typeface="Arial" panose="020B0604020202020204" pitchFamily="34" charset="0"/>
                <a:cs typeface="Arial" panose="020B0604020202020204" pitchFamily="34" charset="0"/>
              </a:rPr>
              <a:t>17 </a:t>
            </a:r>
            <a:r>
              <a:rPr lang="en-US" sz="1800" smtClean="0">
                <a:solidFill>
                  <a:schemeClr val="accent4">
                    <a:lumMod val="50000"/>
                  </a:schemeClr>
                </a:solidFill>
                <a:latin typeface="Arial" panose="020B0604020202020204" pitchFamily="34" charset="0"/>
                <a:cs typeface="Arial" panose="020B0604020202020204" pitchFamily="34" charset="0"/>
              </a:rPr>
              <a:t>seconds.</a:t>
            </a:r>
            <a:endParaRPr lang="en-US" sz="1800">
              <a:solidFill>
                <a:schemeClr val="accent4">
                  <a:lumMod val="50000"/>
                </a:schemeClr>
              </a:solidFill>
              <a:latin typeface="Arial" panose="020B0604020202020204" pitchFamily="34" charset="0"/>
              <a:cs typeface="Arial" panose="020B0604020202020204" pitchFamily="34" charset="0"/>
            </a:endParaRPr>
          </a:p>
        </p:txBody>
      </p:sp>
      <p:sp>
        <p:nvSpPr>
          <p:cNvPr id="19" name="Rectangle 18"/>
          <p:cNvSpPr/>
          <p:nvPr/>
        </p:nvSpPr>
        <p:spPr>
          <a:xfrm>
            <a:off x="322105" y="3708042"/>
            <a:ext cx="1823218"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à coins arrondis 10"/>
          <p:cNvSpPr/>
          <p:nvPr/>
        </p:nvSpPr>
        <p:spPr>
          <a:xfrm>
            <a:off x="415889" y="3777118"/>
            <a:ext cx="185838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a:solidFill>
                  <a:schemeClr val="tx1"/>
                </a:solidFill>
                <a:latin typeface="Arial" panose="020B0604020202020204" pitchFamily="34" charset="0"/>
                <a:cs typeface="Arial" panose="020B0604020202020204" pitchFamily="34" charset="0"/>
              </a:rPr>
              <a:t>Supportability:</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1" name="Content Placeholder 2"/>
          <p:cNvSpPr txBox="1">
            <a:spLocks/>
          </p:cNvSpPr>
          <p:nvPr/>
        </p:nvSpPr>
        <p:spPr>
          <a:xfrm>
            <a:off x="560015" y="4436311"/>
            <a:ext cx="10178323" cy="6632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1800">
                <a:solidFill>
                  <a:schemeClr val="accent4">
                    <a:lumMod val="50000"/>
                  </a:schemeClr>
                </a:solidFill>
                <a:latin typeface="Arial" panose="020B0604020202020204" pitchFamily="34" charset="0"/>
                <a:cs typeface="Arial" panose="020B0604020202020204" pitchFamily="34" charset="0"/>
              </a:rPr>
              <a:t>Web system is written in Java and Bootstrap, easily manage and upgrade and easily connect to database system.</a:t>
            </a:r>
          </a:p>
        </p:txBody>
      </p:sp>
    </p:spTree>
    <p:extLst>
      <p:ext uri="{BB962C8B-B14F-4D97-AF65-F5344CB8AC3E}">
        <p14:creationId xmlns:p14="http://schemas.microsoft.com/office/powerpoint/2010/main" val="10668064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3015343" y="3287487"/>
            <a:ext cx="9176657" cy="2586841"/>
          </a:xfrm>
          <a:prstGeom prst="rect">
            <a:avLst/>
          </a:prstGeom>
          <a:solidFill>
            <a:schemeClr val="tx2">
              <a:lumMod val="50000"/>
              <a:alpha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926477" y="3624940"/>
            <a:ext cx="1188720" cy="1188720"/>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981700" y="3624940"/>
            <a:ext cx="1188720" cy="1188720"/>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036923" y="3624940"/>
            <a:ext cx="1188720" cy="1188720"/>
          </a:xfrm>
          <a:prstGeom prst="ellipse">
            <a:avLst/>
          </a:pr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0092146" y="3624940"/>
            <a:ext cx="1188720" cy="118872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46986" y="4977959"/>
            <a:ext cx="1747701" cy="461665"/>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テクノロジー と 理由</a:t>
            </a:r>
          </a:p>
          <a:p>
            <a:pPr algn="ctr"/>
            <a:r>
              <a:rPr lang="en-US" sz="1200">
                <a:solidFill>
                  <a:schemeClr val="bg1"/>
                </a:solidFill>
                <a:latin typeface="Arial" panose="020B0604020202020204" pitchFamily="34" charset="0"/>
                <a:cs typeface="Arial" panose="020B0604020202020204" pitchFamily="34" charset="0"/>
              </a:rPr>
              <a:t>Technology &amp; Reason</a:t>
            </a:r>
            <a:endParaRPr lang="en-US" sz="1200"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5817326" y="4893271"/>
            <a:ext cx="1517468" cy="646331"/>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アーキテクチャ表現</a:t>
            </a:r>
          </a:p>
          <a:p>
            <a:pPr algn="ctr"/>
            <a:r>
              <a:rPr lang="en-US" sz="1200">
                <a:solidFill>
                  <a:schemeClr val="bg1"/>
                </a:solidFill>
                <a:latin typeface="Arial" panose="020B0604020202020204" pitchFamily="34" charset="0"/>
                <a:cs typeface="Arial" panose="020B0604020202020204" pitchFamily="34" charset="0"/>
              </a:rPr>
              <a:t>Architecture Representation</a:t>
            </a:r>
            <a:endParaRPr lang="en-US" sz="1200" dirty="0">
              <a:solidFill>
                <a:schemeClr val="bg1"/>
              </a:solidFill>
            </a:endParaRPr>
          </a:p>
        </p:txBody>
      </p:sp>
      <p:sp>
        <p:nvSpPr>
          <p:cNvPr id="10" name="Rectangle 9"/>
          <p:cNvSpPr/>
          <p:nvPr/>
        </p:nvSpPr>
        <p:spPr>
          <a:xfrm>
            <a:off x="7872549" y="4977959"/>
            <a:ext cx="1517468" cy="461665"/>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パッケージ ビュー</a:t>
            </a:r>
          </a:p>
          <a:p>
            <a:pPr algn="ctr"/>
            <a:r>
              <a:rPr lang="en-US" altLang="ja-JP" sz="1200">
                <a:solidFill>
                  <a:schemeClr val="bg1"/>
                </a:solidFill>
                <a:latin typeface="Arial" panose="020B0604020202020204" pitchFamily="34" charset="0"/>
                <a:cs typeface="Arial" panose="020B0604020202020204" pitchFamily="34" charset="0"/>
              </a:rPr>
              <a:t>Package View</a:t>
            </a:r>
            <a:endParaRPr lang="en-US" sz="1200" dirty="0">
              <a:solidFill>
                <a:schemeClr val="bg1"/>
              </a:solidFill>
            </a:endParaRPr>
          </a:p>
        </p:txBody>
      </p:sp>
      <p:sp>
        <p:nvSpPr>
          <p:cNvPr id="11" name="Rectangle 10"/>
          <p:cNvSpPr/>
          <p:nvPr/>
        </p:nvSpPr>
        <p:spPr>
          <a:xfrm>
            <a:off x="9927772" y="4977959"/>
            <a:ext cx="1517468" cy="461665"/>
          </a:xfrm>
          <a:prstGeom prst="rect">
            <a:avLst/>
          </a:prstGeom>
        </p:spPr>
        <p:txBody>
          <a:bodyPr wrap="square">
            <a:spAutoFit/>
          </a:bodyPr>
          <a:lstStyle/>
          <a:p>
            <a:pPr algn="ctr"/>
            <a:r>
              <a:rPr lang="ja-JP" altLang="en-US" sz="1200">
                <a:solidFill>
                  <a:schemeClr val="bg1"/>
                </a:solidFill>
                <a:latin typeface="Arial" panose="020B0604020202020204" pitchFamily="34" charset="0"/>
                <a:cs typeface="Arial" panose="020B0604020202020204" pitchFamily="34" charset="0"/>
              </a:rPr>
              <a:t>詳細設計</a:t>
            </a:r>
          </a:p>
          <a:p>
            <a:pPr algn="ctr"/>
            <a:r>
              <a:rPr lang="en-US" sz="1200">
                <a:solidFill>
                  <a:schemeClr val="bg1"/>
                </a:solidFill>
                <a:latin typeface="Arial" panose="020B0604020202020204" pitchFamily="34" charset="0"/>
                <a:cs typeface="Arial" panose="020B0604020202020204" pitchFamily="34" charset="0"/>
              </a:rPr>
              <a:t>Detailed Design</a:t>
            </a:r>
            <a:endParaRPr lang="en-US" sz="1200" dirty="0">
              <a:solidFill>
                <a:schemeClr val="bg1"/>
              </a:solidFill>
            </a:endParaRPr>
          </a:p>
        </p:txBody>
      </p:sp>
      <p:sp>
        <p:nvSpPr>
          <p:cNvPr id="12" name="Rectangle 11"/>
          <p:cNvSpPr/>
          <p:nvPr/>
        </p:nvSpPr>
        <p:spPr>
          <a:xfrm>
            <a:off x="5365060" y="1867486"/>
            <a:ext cx="6657592" cy="1323439"/>
          </a:xfrm>
          <a:prstGeom prst="rect">
            <a:avLst/>
          </a:prstGeom>
          <a:effectLst>
            <a:outerShdw blurRad="50800" dist="38100" dir="8100000" algn="tr" rotWithShape="0">
              <a:prstClr val="black">
                <a:alpha val="40000"/>
              </a:prstClr>
            </a:outerShdw>
          </a:effectLst>
        </p:spPr>
        <p:txBody>
          <a:bodyPr wrap="none">
            <a:spAutoFit/>
          </a:bodyPr>
          <a:lstStyle/>
          <a:p>
            <a:pPr algn="r"/>
            <a:r>
              <a:rPr lang="ja-JP" altLang="en-US" sz="4000">
                <a:solidFill>
                  <a:schemeClr val="bg1"/>
                </a:solidFill>
                <a:latin typeface="Arial" panose="020B0604020202020204" pitchFamily="34" charset="0"/>
                <a:cs typeface="Arial" panose="020B0604020202020204" pitchFamily="34" charset="0"/>
              </a:rPr>
              <a:t>ソフトウェア要求仕</a:t>
            </a:r>
            <a:r>
              <a:rPr lang="ja-JP" altLang="en-US" sz="4000" smtClean="0">
                <a:solidFill>
                  <a:schemeClr val="bg1"/>
                </a:solidFill>
                <a:latin typeface="Arial" panose="020B0604020202020204" pitchFamily="34" charset="0"/>
                <a:cs typeface="Arial" panose="020B0604020202020204" pitchFamily="34" charset="0"/>
              </a:rPr>
              <a:t>様</a:t>
            </a:r>
            <a:endParaRPr lang="en-US" altLang="ja-JP" sz="4000" smtClean="0">
              <a:solidFill>
                <a:schemeClr val="bg1"/>
              </a:solidFill>
              <a:latin typeface="Arial" panose="020B0604020202020204" pitchFamily="34" charset="0"/>
              <a:cs typeface="Arial" panose="020B0604020202020204" pitchFamily="34" charset="0"/>
            </a:endParaRPr>
          </a:p>
          <a:p>
            <a:pPr algn="r"/>
            <a:r>
              <a:rPr lang="en-US" sz="4000" smtClean="0">
                <a:solidFill>
                  <a:schemeClr val="bg1"/>
                </a:solidFill>
                <a:latin typeface="Arial" panose="020B0604020202020204" pitchFamily="34" charset="0"/>
                <a:cs typeface="Arial" panose="020B0604020202020204" pitchFamily="34" charset="0"/>
              </a:rPr>
              <a:t>Software </a:t>
            </a:r>
            <a:r>
              <a:rPr lang="en-US" sz="4000">
                <a:solidFill>
                  <a:schemeClr val="bg1"/>
                </a:solidFill>
                <a:latin typeface="Arial" panose="020B0604020202020204" pitchFamily="34" charset="0"/>
                <a:cs typeface="Arial" panose="020B0604020202020204" pitchFamily="34" charset="0"/>
              </a:rPr>
              <a:t>Design Description</a:t>
            </a:r>
            <a:endParaRPr lang="en-US" sz="4000" dirty="0">
              <a:solidFill>
                <a:schemeClr val="bg1"/>
              </a:solidFill>
              <a:latin typeface="Arial" panose="020B0604020202020204" pitchFamily="34" charset="0"/>
              <a:cs typeface="Arial" panose="020B0604020202020204" pitchFamily="34" charset="0"/>
            </a:endParaRPr>
          </a:p>
        </p:txBody>
      </p:sp>
      <p:sp>
        <p:nvSpPr>
          <p:cNvPr id="25" name="Rectangle 24"/>
          <p:cNvSpPr/>
          <p:nvPr/>
        </p:nvSpPr>
        <p:spPr>
          <a:xfrm>
            <a:off x="3990865" y="3832193"/>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prstClr val="white"/>
                </a:solidFill>
                <a:latin typeface="Arial" panose="020B0604020202020204" pitchFamily="34" charset="0"/>
                <a:cs typeface="Arial" panose="020B0604020202020204" pitchFamily="34" charset="0"/>
              </a:rPr>
              <a:t>01</a:t>
            </a:r>
            <a:endParaRPr lang="en-US" sz="3200" spc="-300" dirty="0">
              <a:solidFill>
                <a:prstClr val="white"/>
              </a:solidFill>
              <a:latin typeface="Arial" panose="020B0604020202020204" pitchFamily="34" charset="0"/>
              <a:cs typeface="Arial" panose="020B0604020202020204" pitchFamily="34" charset="0"/>
            </a:endParaRPr>
          </a:p>
        </p:txBody>
      </p:sp>
      <p:sp>
        <p:nvSpPr>
          <p:cNvPr id="32" name="Rectangle 31"/>
          <p:cNvSpPr/>
          <p:nvPr/>
        </p:nvSpPr>
        <p:spPr>
          <a:xfrm>
            <a:off x="6046088" y="3832193"/>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02</a:t>
            </a:r>
            <a:endParaRPr lang="en-US" sz="3200" spc="-300" dirty="0">
              <a:solidFill>
                <a:prstClr val="white"/>
              </a:solidFill>
              <a:latin typeface="Arial" panose="020B0604020202020204" pitchFamily="34" charset="0"/>
              <a:cs typeface="Arial" panose="020B0604020202020204" pitchFamily="34" charset="0"/>
            </a:endParaRPr>
          </a:p>
        </p:txBody>
      </p:sp>
      <p:sp>
        <p:nvSpPr>
          <p:cNvPr id="36" name="Rectangle 35"/>
          <p:cNvSpPr/>
          <p:nvPr/>
        </p:nvSpPr>
        <p:spPr>
          <a:xfrm>
            <a:off x="8101311" y="3832192"/>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03</a:t>
            </a:r>
            <a:endParaRPr lang="en-US" sz="3200" spc="-300" dirty="0">
              <a:solidFill>
                <a:prstClr val="white"/>
              </a:solidFill>
              <a:latin typeface="Arial" panose="020B0604020202020204" pitchFamily="34" charset="0"/>
              <a:cs typeface="Arial" panose="020B0604020202020204" pitchFamily="34" charset="0"/>
            </a:endParaRPr>
          </a:p>
        </p:txBody>
      </p:sp>
      <p:sp>
        <p:nvSpPr>
          <p:cNvPr id="37" name="Rectangle 36"/>
          <p:cNvSpPr/>
          <p:nvPr/>
        </p:nvSpPr>
        <p:spPr>
          <a:xfrm>
            <a:off x="10156534" y="3832191"/>
            <a:ext cx="1059944" cy="774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smtClean="0">
                <a:solidFill>
                  <a:prstClr val="white"/>
                </a:solidFill>
                <a:latin typeface="Arial" panose="020B0604020202020204" pitchFamily="34" charset="0"/>
                <a:cs typeface="Arial" panose="020B0604020202020204" pitchFamily="34" charset="0"/>
              </a:rPr>
              <a:t>04</a:t>
            </a:r>
            <a:endParaRPr lang="en-US" sz="3200" spc="-300" dirty="0">
              <a:solidFill>
                <a:prstClr val="white"/>
              </a:solidFill>
              <a:latin typeface="Arial" panose="020B0604020202020204" pitchFamily="34" charset="0"/>
              <a:cs typeface="Arial" panose="020B0604020202020204" pitchFamily="34" charset="0"/>
            </a:endParaRPr>
          </a:p>
        </p:txBody>
      </p:sp>
      <p:grpSp>
        <p:nvGrpSpPr>
          <p:cNvPr id="38" name="Group 37"/>
          <p:cNvGrpSpPr/>
          <p:nvPr/>
        </p:nvGrpSpPr>
        <p:grpSpPr>
          <a:xfrm>
            <a:off x="0" y="6476870"/>
            <a:ext cx="12192000" cy="423333"/>
            <a:chOff x="0" y="6434667"/>
            <a:chExt cx="12192000" cy="423333"/>
          </a:xfrm>
          <a:solidFill>
            <a:srgbClr val="188ED6"/>
          </a:solidFill>
        </p:grpSpPr>
        <p:sp>
          <p:nvSpPr>
            <p:cNvPr id="39" name="Rectangle 38"/>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41"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3874911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5" y="1485711"/>
            <a:ext cx="83848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554787"/>
            <a:ext cx="84044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MVC</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307093"/>
            <a:ext cx="10408125" cy="2246769"/>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Easily manage the complexity of application by dividing the application into three components: model, view and </a:t>
            </a:r>
            <a:r>
              <a:rPr lang="en-US" sz="2000">
                <a:solidFill>
                  <a:schemeClr val="accent4">
                    <a:lumMod val="50000"/>
                  </a:schemeClr>
                </a:solidFill>
                <a:latin typeface="Arial" panose="020B0604020202020204" pitchFamily="34" charset="0"/>
                <a:cs typeface="Arial" panose="020B0604020202020204" pitchFamily="34" charset="0"/>
              </a:rPr>
              <a:t>controller</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Better support for </a:t>
            </a:r>
            <a:r>
              <a:rPr lang="en-US" sz="2000">
                <a:solidFill>
                  <a:schemeClr val="accent4">
                    <a:lumMod val="50000"/>
                  </a:schemeClr>
                </a:solidFill>
                <a:latin typeface="Arial" panose="020B0604020202020204" pitchFamily="34" charset="0"/>
                <a:cs typeface="Arial" panose="020B0604020202020204" pitchFamily="34" charset="0"/>
              </a:rPr>
              <a:t>TDD</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It is a good support for application built by project team that has many developers and designers but still managed application </a:t>
            </a:r>
            <a:r>
              <a:rPr lang="en-US" sz="2000">
                <a:solidFill>
                  <a:schemeClr val="accent4">
                    <a:lumMod val="50000"/>
                  </a:schemeClr>
                </a:solidFill>
                <a:latin typeface="Arial" panose="020B0604020202020204" pitchFamily="34" charset="0"/>
                <a:cs typeface="Arial" panose="020B0604020202020204" pitchFamily="34" charset="0"/>
              </a:rPr>
              <a:t>features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Veazy system is an incomplete system for now. Veazy is built in the way that towards extensibility and maintainability in the future.</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5" name="Picture 4" descr="http://www.codestation.io/Images/mvc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820" y="4382731"/>
            <a:ext cx="1701041" cy="141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486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4" y="1485711"/>
            <a:ext cx="158875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554787"/>
            <a:ext cx="1612202"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SpringMVC</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084356"/>
            <a:ext cx="10408125" cy="2862322"/>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provides a very clean division between controllers, JavaBean models, and </a:t>
            </a:r>
            <a:r>
              <a:rPr lang="en-US" sz="2000">
                <a:solidFill>
                  <a:schemeClr val="accent4">
                    <a:lumMod val="50000"/>
                  </a:schemeClr>
                </a:solidFill>
                <a:latin typeface="Arial" panose="020B0604020202020204" pitchFamily="34" charset="0"/>
                <a:cs typeface="Arial" panose="020B0604020202020204" pitchFamily="34" charset="0"/>
              </a:rPr>
              <a:t>views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Spring’s MVC is very flexible, it is entirely based on </a:t>
            </a:r>
            <a:r>
              <a:rPr lang="en-US" sz="2000">
                <a:solidFill>
                  <a:schemeClr val="accent4">
                    <a:lumMod val="50000"/>
                  </a:schemeClr>
                </a:solidFill>
                <a:latin typeface="Arial" panose="020B0604020202020204" pitchFamily="34" charset="0"/>
                <a:cs typeface="Arial" panose="020B0604020202020204" pitchFamily="34" charset="0"/>
              </a:rPr>
              <a:t>interfaces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provides interceptors as well as controllers, making it easy to factor out behavior common to the handling of many </a:t>
            </a:r>
            <a:r>
              <a:rPr lang="en-US" sz="2000">
                <a:solidFill>
                  <a:schemeClr val="accent4">
                    <a:lumMod val="50000"/>
                  </a:schemeClr>
                </a:solidFill>
                <a:latin typeface="Arial" panose="020B0604020202020204" pitchFamily="34" charset="0"/>
                <a:cs typeface="Arial" panose="020B0604020202020204" pitchFamily="34" charset="0"/>
              </a:rPr>
              <a:t>requests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Controllers are configured via IoC. This makes them easy to test, and beautifully integrated with other objects managed by </a:t>
            </a:r>
            <a:r>
              <a:rPr lang="en-US" sz="2000">
                <a:solidFill>
                  <a:schemeClr val="accent4">
                    <a:lumMod val="50000"/>
                  </a:schemeClr>
                </a:solidFill>
                <a:latin typeface="Arial" panose="020B0604020202020204" pitchFamily="34" charset="0"/>
                <a:cs typeface="Arial" panose="020B0604020202020204" pitchFamily="34" charset="0"/>
              </a:rPr>
              <a:t>Spring</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No ActionForms. Bind directly to domain </a:t>
            </a:r>
            <a:r>
              <a:rPr lang="en-US" sz="2000">
                <a:solidFill>
                  <a:schemeClr val="accent4">
                    <a:lumMod val="50000"/>
                  </a:schemeClr>
                </a:solidFill>
                <a:latin typeface="Arial" panose="020B0604020202020204" pitchFamily="34" charset="0"/>
                <a:cs typeface="Arial" panose="020B0604020202020204" pitchFamily="34" charset="0"/>
              </a:rPr>
              <a:t>objects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Spring has a well defined interface to business layer.</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877" y="4126523"/>
            <a:ext cx="3725163" cy="218023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243777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4" y="1485711"/>
            <a:ext cx="1893558"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89" y="1554787"/>
            <a:ext cx="1905279"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HibernateORM</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084356"/>
            <a:ext cx="10408125" cy="3170099"/>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Productivity: It helps developers get rid of writing complex and tedious SQL statement, no more need of JDBC APIs for result set or data handling. It makes developers more concentrate on the business logic and increase the project’s </a:t>
            </a:r>
            <a:r>
              <a:rPr lang="en-US" sz="2000">
                <a:solidFill>
                  <a:schemeClr val="accent4">
                    <a:lumMod val="50000"/>
                  </a:schemeClr>
                </a:solidFill>
                <a:latin typeface="Arial" panose="020B0604020202020204" pitchFamily="34" charset="0"/>
                <a:cs typeface="Arial" panose="020B0604020202020204" pitchFamily="34" charset="0"/>
              </a:rPr>
              <a:t>productivity</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Maintainability: It helps reduce the lines of code, makes system more understandable and emphasizes more on business logic rather than persistence work (</a:t>
            </a:r>
            <a:r>
              <a:rPr lang="en-US" sz="2000">
                <a:solidFill>
                  <a:schemeClr val="accent4">
                    <a:lumMod val="50000"/>
                  </a:schemeClr>
                </a:solidFill>
                <a:latin typeface="Arial" panose="020B0604020202020204" pitchFamily="34" charset="0"/>
                <a:cs typeface="Arial" panose="020B0604020202020204" pitchFamily="34" charset="0"/>
              </a:rPr>
              <a:t>SQLs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Portability: It abstracts our application away from the underlying SQL database and sql dialect. Switching to other SQL database requires few changes in Hibernate configuration </a:t>
            </a:r>
            <a:r>
              <a:rPr lang="en-US" sz="2000">
                <a:solidFill>
                  <a:schemeClr val="accent4">
                    <a:lumMod val="50000"/>
                  </a:schemeClr>
                </a:solidFill>
                <a:latin typeface="Arial" panose="020B0604020202020204" pitchFamily="34" charset="0"/>
                <a:cs typeface="Arial" panose="020B0604020202020204" pitchFamily="34" charset="0"/>
              </a:rPr>
              <a:t>file</a:t>
            </a:r>
            <a:r>
              <a:rPr lang="en-US" sz="2000" smtClean="0">
                <a:solidFill>
                  <a:schemeClr val="accent4">
                    <a:lumMod val="50000"/>
                  </a:schemeClr>
                </a:solidFill>
                <a:latin typeface="Arial" panose="020B0604020202020204" pitchFamily="34" charset="0"/>
                <a:cs typeface="Arial" panose="020B0604020202020204" pitchFamily="34" charset="0"/>
              </a:rPr>
              <a:t>.</a:t>
            </a:r>
            <a:endParaRPr lang="en-US" sz="2000">
              <a:solidFill>
                <a:schemeClr val="accent4">
                  <a:lumMod val="50000"/>
                </a:schemeClr>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7262" y="4951284"/>
            <a:ext cx="4357778" cy="120955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8149488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027534"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a:solidFill>
                  <a:schemeClr val="bg1"/>
                </a:solidFill>
              </a:rPr>
              <a:t>4</a:t>
            </a:r>
            <a:r>
              <a:rPr lang="en-US" sz="4000" smtClean="0">
                <a:solidFill>
                  <a:schemeClr val="bg1"/>
                </a:solidFill>
              </a:rPr>
              <a:t>.1.</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テクノロジー と 理由  </a:t>
            </a:r>
            <a:r>
              <a:rPr lang="en-US" altLang="ja-JP" sz="3600">
                <a:solidFill>
                  <a:schemeClr val="bg1"/>
                </a:solidFill>
                <a:latin typeface="Arial" panose="020B0604020202020204" pitchFamily="34" charset="0"/>
                <a:cs typeface="Arial" panose="020B0604020202020204" pitchFamily="34" charset="0"/>
              </a:rPr>
              <a:t>Technology &amp; Reason</a:t>
            </a:r>
            <a:endParaRPr lang="en-US" sz="3600">
              <a:solidFill>
                <a:schemeClr val="bg1"/>
              </a:solidFill>
            </a:endParaRPr>
          </a:p>
        </p:txBody>
      </p:sp>
      <p:sp>
        <p:nvSpPr>
          <p:cNvPr id="13" name="Rectangle 12"/>
          <p:cNvSpPr/>
          <p:nvPr/>
        </p:nvSpPr>
        <p:spPr>
          <a:xfrm>
            <a:off x="322104" y="1485711"/>
            <a:ext cx="14480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554787"/>
            <a:ext cx="1448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smtClean="0">
                <a:solidFill>
                  <a:schemeClr val="tx1"/>
                </a:solidFill>
                <a:latin typeface="Arial" panose="020B0604020202020204" pitchFamily="34" charset="0"/>
                <a:cs typeface="Arial" panose="020B0604020202020204" pitchFamily="34" charset="0"/>
              </a:rPr>
              <a:t>AngularJS</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25" name="TextBox 24"/>
          <p:cNvSpPr txBox="1"/>
          <p:nvPr/>
        </p:nvSpPr>
        <p:spPr>
          <a:xfrm>
            <a:off x="1256337" y="2084356"/>
            <a:ext cx="10408125" cy="2554545"/>
          </a:xfrm>
          <a:prstGeom prst="rect">
            <a:avLst/>
          </a:prstGeom>
          <a:noFill/>
        </p:spPr>
        <p:txBody>
          <a:bodyPr wrap="square" rtlCol="0">
            <a:spAutoFit/>
          </a:bodyPr>
          <a:lstStyle/>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Expressive User Interface: Angular employs HTML to define application user interface. HTML carries special attributes explaining which controllers to use for </a:t>
            </a:r>
            <a:r>
              <a:rPr lang="en-US" sz="2000">
                <a:solidFill>
                  <a:schemeClr val="accent4">
                    <a:lumMod val="50000"/>
                  </a:schemeClr>
                </a:solidFill>
                <a:latin typeface="Arial" panose="020B0604020202020204" pitchFamily="34" charset="0"/>
                <a:cs typeface="Arial" panose="020B0604020202020204" pitchFamily="34" charset="0"/>
              </a:rPr>
              <a:t>elements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Less code: By ignoring writing of own pipeline, use of html, simple data model and use of filters, angular makes it coding free for </a:t>
            </a:r>
            <a:r>
              <a:rPr lang="en-US" sz="2000">
                <a:solidFill>
                  <a:schemeClr val="accent4">
                    <a:lumMod val="50000"/>
                  </a:schemeClr>
                </a:solidFill>
                <a:latin typeface="Arial" panose="020B0604020202020204" pitchFamily="34" charset="0"/>
                <a:cs typeface="Arial" panose="020B0604020202020204" pitchFamily="34" charset="0"/>
              </a:rPr>
              <a:t>developers</a:t>
            </a:r>
            <a:r>
              <a:rPr lang="en-US" sz="2000" smtClean="0">
                <a:solidFill>
                  <a:schemeClr val="accent4">
                    <a:lumMod val="50000"/>
                  </a:schemeClr>
                </a:solidFill>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q"/>
            </a:pPr>
            <a:r>
              <a:rPr lang="en-US" sz="2000">
                <a:solidFill>
                  <a:schemeClr val="accent4">
                    <a:lumMod val="50000"/>
                  </a:schemeClr>
                </a:solidFill>
                <a:latin typeface="Arial" panose="020B0604020202020204" pitchFamily="34" charset="0"/>
                <a:cs typeface="Arial" panose="020B0604020202020204" pitchFamily="34" charset="0"/>
              </a:rPr>
              <a:t>Testability: AngularJs has been developed keeping in mind the testing process of coding and developing at each and every stage of application development so as to avoid wastage of time.</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9989" y="5011986"/>
            <a:ext cx="3922119" cy="104244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365628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4.2.</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アーキテクチャ表現  </a:t>
            </a:r>
            <a:r>
              <a:rPr lang="en-US" altLang="ja-JP" sz="3600">
                <a:solidFill>
                  <a:schemeClr val="bg1"/>
                </a:solidFill>
                <a:latin typeface="Arial" panose="020B0604020202020204" pitchFamily="34" charset="0"/>
                <a:cs typeface="Arial" panose="020B0604020202020204" pitchFamily="34" charset="0"/>
              </a:rPr>
              <a:t>Architecture Representation</a:t>
            </a:r>
            <a:endParaRPr lang="en-US" sz="3600">
              <a:solidFill>
                <a:schemeClr val="bg1"/>
              </a:solidFill>
            </a:endParaRPr>
          </a:p>
        </p:txBody>
      </p:sp>
      <p:pic>
        <p:nvPicPr>
          <p:cNvPr id="1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3830" y="1255057"/>
            <a:ext cx="6060832" cy="4577402"/>
          </a:xfrm>
          <a:prstGeom prst="rect">
            <a:avLst/>
          </a:prstGeom>
        </p:spPr>
      </p:pic>
      <p:sp>
        <p:nvSpPr>
          <p:cNvPr id="17" name="TextBox 16"/>
          <p:cNvSpPr txBox="1"/>
          <p:nvPr/>
        </p:nvSpPr>
        <p:spPr>
          <a:xfrm>
            <a:off x="4118471" y="5884614"/>
            <a:ext cx="3955057"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Veazy System Overview Architecture</a:t>
            </a:r>
            <a:endParaRPr lang="en-US">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91148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4.3.</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パッケージ ビュー  </a:t>
            </a:r>
            <a:r>
              <a:rPr lang="en-US" altLang="ja-JP" sz="3600">
                <a:solidFill>
                  <a:schemeClr val="bg1"/>
                </a:solidFill>
                <a:latin typeface="Arial" panose="020B0604020202020204" pitchFamily="34" charset="0"/>
                <a:cs typeface="Arial" panose="020B0604020202020204" pitchFamily="34" charset="0"/>
              </a:rPr>
              <a:t>Package View</a:t>
            </a:r>
            <a:endParaRPr lang="en-US" sz="3600">
              <a:solidFill>
                <a:schemeClr val="bg1"/>
              </a:solidFill>
            </a:endParaRPr>
          </a:p>
        </p:txBody>
      </p:sp>
      <p:sp>
        <p:nvSpPr>
          <p:cNvPr id="17" name="TextBox 16"/>
          <p:cNvSpPr txBox="1"/>
          <p:nvPr/>
        </p:nvSpPr>
        <p:spPr>
          <a:xfrm>
            <a:off x="4645798" y="5897527"/>
            <a:ext cx="2711063" cy="646331"/>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a:solidFill>
                  <a:schemeClr val="accent4">
                    <a:lumMod val="50000"/>
                  </a:schemeClr>
                </a:solidFill>
                <a:latin typeface="Arial" panose="020B0604020202020204" pitchFamily="34" charset="0"/>
                <a:cs typeface="Arial" panose="020B0604020202020204" pitchFamily="34" charset="0"/>
              </a:rPr>
              <a:t>Veazy Package Diagram</a:t>
            </a:r>
          </a:p>
          <a:p>
            <a:endParaRPr lang="en-US">
              <a:solidFill>
                <a:schemeClr val="accent4">
                  <a:lumMod val="50000"/>
                </a:schemeClr>
              </a:solidFill>
              <a:latin typeface="Arial" panose="020B0604020202020204" pitchFamily="34" charset="0"/>
              <a:cs typeface="Arial" panose="020B0604020202020204" pitchFamily="34" charset="0"/>
            </a:endParaRPr>
          </a:p>
        </p:txBody>
      </p:sp>
      <p:pic>
        <p:nvPicPr>
          <p:cNvPr id="10" name="Picture 9" descr="C:\Users\MinhNN\Pictures\pkg.png"/>
          <p:cNvPicPr/>
          <p:nvPr/>
        </p:nvPicPr>
        <p:blipFill>
          <a:blip r:embed="rId3">
            <a:extLst>
              <a:ext uri="{28A0092B-C50C-407E-A947-70E740481C1C}">
                <a14:useLocalDpi xmlns:a14="http://schemas.microsoft.com/office/drawing/2010/main" val="0"/>
              </a:ext>
            </a:extLst>
          </a:blip>
          <a:srcRect/>
          <a:stretch>
            <a:fillRect/>
          </a:stretch>
        </p:blipFill>
        <p:spPr bwMode="auto">
          <a:xfrm>
            <a:off x="2542138" y="1371600"/>
            <a:ext cx="6918385" cy="4513014"/>
          </a:xfrm>
          <a:prstGeom prst="rect">
            <a:avLst/>
          </a:prstGeom>
          <a:noFill/>
          <a:ln>
            <a:no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767403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a:solidFill>
                  <a:schemeClr val="bg1"/>
                </a:solidFill>
              </a:rPr>
              <a:t>詳細設計  </a:t>
            </a:r>
            <a:r>
              <a:rPr lang="en-US" sz="4000">
                <a:solidFill>
                  <a:schemeClr val="bg1"/>
                </a:solidFill>
              </a:rPr>
              <a:t>Detailed Design</a:t>
            </a:r>
            <a:endParaRPr lang="en-US" sz="3600">
              <a:solidFill>
                <a:schemeClr val="bg1"/>
              </a:solidFill>
            </a:endParaRPr>
          </a:p>
        </p:txBody>
      </p:sp>
      <p:sp>
        <p:nvSpPr>
          <p:cNvPr id="11" name="Rectangle 10"/>
          <p:cNvSpPr/>
          <p:nvPr/>
        </p:nvSpPr>
        <p:spPr>
          <a:xfrm>
            <a:off x="80188" y="1282030"/>
            <a:ext cx="30029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à coins arrondis 10"/>
          <p:cNvSpPr/>
          <p:nvPr/>
        </p:nvSpPr>
        <p:spPr>
          <a:xfrm>
            <a:off x="173974" y="1351106"/>
            <a:ext cx="299125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画面フロー  </a:t>
            </a:r>
            <a:r>
              <a:rPr kumimoji="1" lang="en-US" altLang="ja-JP" sz="2000">
                <a:solidFill>
                  <a:schemeClr val="accent4">
                    <a:lumMod val="50000"/>
                  </a:schemeClr>
                </a:solidFill>
                <a:latin typeface="Arial" panose="020B0604020202020204" pitchFamily="34" charset="0"/>
                <a:cs typeface="Arial" panose="020B0604020202020204" pitchFamily="34" charset="0"/>
              </a:rPr>
              <a:t>Screen flow</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170" y="2149210"/>
            <a:ext cx="9881691" cy="365675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049097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7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996821"/>
            <a:ext cx="7069015"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4489938" y="2262913"/>
            <a:ext cx="2989385"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902444" y="3517283"/>
            <a:ext cx="2989385" cy="855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5275384" y="4765792"/>
            <a:ext cx="6916616"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417689" y="3517283"/>
            <a:ext cx="3560543" cy="21042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ja-JP" altLang="en-US" sz="4000">
                <a:solidFill>
                  <a:schemeClr val="bg1"/>
                </a:solidFill>
                <a:latin typeface="Arial" panose="020B0604020202020204" pitchFamily="34" charset="0"/>
                <a:cs typeface="Arial" panose="020B0604020202020204" pitchFamily="34" charset="0"/>
              </a:rPr>
              <a:t>導入 </a:t>
            </a:r>
            <a:endParaRPr lang="en-US" altLang="ja-JP" sz="4000" smtClean="0">
              <a:solidFill>
                <a:schemeClr val="bg1"/>
              </a:solidFill>
              <a:latin typeface="Arial" panose="020B0604020202020204" pitchFamily="34" charset="0"/>
              <a:cs typeface="Arial" panose="020B0604020202020204" pitchFamily="34" charset="0"/>
            </a:endParaRPr>
          </a:p>
          <a:p>
            <a:pPr algn="ctr">
              <a:lnSpc>
                <a:spcPct val="150000"/>
              </a:lnSpc>
            </a:pPr>
            <a:r>
              <a:rPr lang="en-US" altLang="ja-JP" sz="4000" smtClean="0">
                <a:solidFill>
                  <a:schemeClr val="bg1"/>
                </a:solidFill>
                <a:latin typeface="Arial" panose="020B0604020202020204" pitchFamily="34" charset="0"/>
                <a:cs typeface="Arial" panose="020B0604020202020204" pitchFamily="34" charset="0"/>
              </a:rPr>
              <a:t>1. Introduction</a:t>
            </a:r>
            <a:endParaRPr lang="en-US" sz="4000" b="1" dirty="0">
              <a:ln w="9525">
                <a:solidFill>
                  <a:schemeClr val="bg1"/>
                </a:solidFill>
                <a:prstDash val="solid"/>
              </a:ln>
              <a:solidFill>
                <a:schemeClr val="accent5">
                  <a:lumMod val="50000"/>
                </a:schemeClr>
              </a:solidFill>
              <a:effectLst>
                <a:outerShdw blurRad="12700" dist="38100" dir="2700000" algn="tl" rotWithShape="0">
                  <a:srgbClr val="92D050"/>
                </a:outerShdw>
              </a:effectLst>
              <a:latin typeface="Arial" panose="020B0604020202020204" pitchFamily="34" charset="0"/>
              <a:cs typeface="Arial" panose="020B0604020202020204" pitchFamily="34" charset="0"/>
            </a:endParaRPr>
          </a:p>
        </p:txBody>
      </p:sp>
      <p:sp>
        <p:nvSpPr>
          <p:cNvPr id="3" name="Parallelogram 2"/>
          <p:cNvSpPr/>
          <p:nvPr/>
        </p:nvSpPr>
        <p:spPr>
          <a:xfrm>
            <a:off x="4489938" y="1852605"/>
            <a:ext cx="2579077" cy="410308"/>
          </a:xfrm>
          <a:prstGeom prst="parallelogram">
            <a:avLst>
              <a:gd name="adj" fmla="val 2221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Parallelogram 13"/>
          <p:cNvSpPr/>
          <p:nvPr/>
        </p:nvSpPr>
        <p:spPr>
          <a:xfrm>
            <a:off x="4900246" y="3106975"/>
            <a:ext cx="2579077" cy="410308"/>
          </a:xfrm>
          <a:prstGeom prst="parallelogram">
            <a:avLst>
              <a:gd name="adj" fmla="val 2221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arallelogram 14"/>
          <p:cNvSpPr/>
          <p:nvPr/>
        </p:nvSpPr>
        <p:spPr>
          <a:xfrm>
            <a:off x="5312752" y="4361345"/>
            <a:ext cx="2579077" cy="410308"/>
          </a:xfrm>
          <a:prstGeom prst="parallelogram">
            <a:avLst>
              <a:gd name="adj" fmla="val 22214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4221179" y="1127527"/>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4659560" y="241062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5041913" y="366499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5424267" y="491936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4489938" y="1107408"/>
            <a:ext cx="2579077" cy="646331"/>
          </a:xfrm>
          <a:prstGeom prst="rect">
            <a:avLst/>
          </a:prstGeom>
        </p:spPr>
        <p:txBody>
          <a:bodyPr wrap="square">
            <a:spAutoFit/>
          </a:bodyPr>
          <a:lstStyle/>
          <a:p>
            <a:pPr algn="ctr"/>
            <a:r>
              <a:rPr lang="ja-JP" altLang="en-US" smtClean="0">
                <a:solidFill>
                  <a:schemeClr val="bg1"/>
                </a:solidFill>
                <a:latin typeface="Arial" panose="020B0604020202020204" pitchFamily="34" charset="0"/>
                <a:cs typeface="Arial" panose="020B0604020202020204" pitchFamily="34" charset="0"/>
              </a:rPr>
              <a:t>現</a:t>
            </a:r>
            <a:r>
              <a:rPr lang="ja-JP" altLang="en-US">
                <a:solidFill>
                  <a:schemeClr val="bg1"/>
                </a:solidFill>
                <a:latin typeface="Arial" panose="020B0604020202020204" pitchFamily="34" charset="0"/>
                <a:cs typeface="Arial" panose="020B0604020202020204" pitchFamily="34" charset="0"/>
              </a:rPr>
              <a:t>在状況 </a:t>
            </a:r>
            <a:r>
              <a:rPr lang="en-US" altLang="ja-JP">
                <a:solidFill>
                  <a:schemeClr val="bg1"/>
                </a:solidFill>
                <a:latin typeface="Arial" panose="020B0604020202020204" pitchFamily="34" charset="0"/>
                <a:cs typeface="Arial" panose="020B0604020202020204" pitchFamily="34" charset="0"/>
              </a:rPr>
              <a:t> </a:t>
            </a:r>
            <a:endParaRPr lang="en-US" altLang="ja-JP" smtClean="0">
              <a:solidFill>
                <a:schemeClr val="bg1"/>
              </a:solidFill>
              <a:latin typeface="Arial" panose="020B0604020202020204" pitchFamily="34" charset="0"/>
              <a:cs typeface="Arial" panose="020B0604020202020204" pitchFamily="34" charset="0"/>
            </a:endParaRPr>
          </a:p>
          <a:p>
            <a:pPr algn="ctr"/>
            <a:r>
              <a:rPr lang="en-US" smtClean="0">
                <a:solidFill>
                  <a:schemeClr val="bg1"/>
                </a:solidFill>
                <a:latin typeface="Arial" panose="020B0604020202020204" pitchFamily="34" charset="0"/>
                <a:cs typeface="Arial" panose="020B0604020202020204" pitchFamily="34" charset="0"/>
              </a:rPr>
              <a:t>Current </a:t>
            </a:r>
            <a:r>
              <a:rPr lang="en-US">
                <a:solidFill>
                  <a:schemeClr val="bg1"/>
                </a:solidFill>
                <a:latin typeface="Arial" panose="020B0604020202020204" pitchFamily="34" charset="0"/>
                <a:cs typeface="Arial" panose="020B0604020202020204" pitchFamily="34" charset="0"/>
              </a:rPr>
              <a:t>Situation</a:t>
            </a:r>
          </a:p>
        </p:txBody>
      </p:sp>
      <p:sp>
        <p:nvSpPr>
          <p:cNvPr id="25" name="Rectangle 24"/>
          <p:cNvSpPr/>
          <p:nvPr/>
        </p:nvSpPr>
        <p:spPr>
          <a:xfrm>
            <a:off x="5424267" y="2356255"/>
            <a:ext cx="2068526" cy="646331"/>
          </a:xfrm>
          <a:prstGeom prst="rect">
            <a:avLst/>
          </a:prstGeom>
        </p:spPr>
        <p:txBody>
          <a:bodyPr wrap="square">
            <a:spAutoFit/>
          </a:bodyPr>
          <a:lstStyle/>
          <a:p>
            <a:pPr algn="ctr"/>
            <a:r>
              <a:rPr lang="ja-JP" altLang="en-US">
                <a:solidFill>
                  <a:schemeClr val="bg1"/>
                </a:solidFill>
                <a:latin typeface="Arial" panose="020B0604020202020204" pitchFamily="34" charset="0"/>
                <a:cs typeface="Arial" panose="020B0604020202020204" pitchFamily="34" charset="0"/>
              </a:rPr>
              <a:t>在のウェブサイト </a:t>
            </a:r>
            <a:r>
              <a:rPr lang="en-US" altLang="ja-JP">
                <a:solidFill>
                  <a:schemeClr val="bg1"/>
                </a:solidFill>
                <a:latin typeface="Arial" panose="020B0604020202020204" pitchFamily="34" charset="0"/>
                <a:cs typeface="Arial" panose="020B0604020202020204" pitchFamily="34" charset="0"/>
              </a:rPr>
              <a:t> </a:t>
            </a:r>
            <a:r>
              <a:rPr lang="en-US">
                <a:solidFill>
                  <a:schemeClr val="bg1"/>
                </a:solidFill>
                <a:latin typeface="Arial" panose="020B0604020202020204" pitchFamily="34" charset="0"/>
                <a:cs typeface="Arial" panose="020B0604020202020204" pitchFamily="34" charset="0"/>
              </a:rPr>
              <a:t>Existing Websites</a:t>
            </a:r>
            <a:endParaRPr lang="en-US"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5736771" y="3622010"/>
            <a:ext cx="1678894" cy="646331"/>
          </a:xfrm>
          <a:prstGeom prst="rect">
            <a:avLst/>
          </a:prstGeom>
        </p:spPr>
        <p:txBody>
          <a:bodyPr wrap="square">
            <a:spAutoFit/>
          </a:bodyPr>
          <a:lstStyle/>
          <a:p>
            <a:pPr algn="ctr"/>
            <a:r>
              <a:rPr lang="ja-JP" altLang="en-US">
                <a:solidFill>
                  <a:schemeClr val="bg1"/>
                </a:solidFill>
                <a:latin typeface="Arial" panose="020B0604020202020204" pitchFamily="34" charset="0"/>
                <a:cs typeface="Arial" panose="020B0604020202020204" pitchFamily="34" charset="0"/>
              </a:rPr>
              <a:t>アイデア</a:t>
            </a:r>
            <a:r>
              <a:rPr lang="en-US" altLang="ja-JP">
                <a:solidFill>
                  <a:schemeClr val="bg1"/>
                </a:solidFill>
                <a:latin typeface="Arial" panose="020B0604020202020204" pitchFamily="34" charset="0"/>
                <a:cs typeface="Arial" panose="020B0604020202020204" pitchFamily="34" charset="0"/>
              </a:rPr>
              <a:t>  </a:t>
            </a:r>
            <a:endParaRPr lang="en-US" altLang="ja-JP" smtClean="0">
              <a:solidFill>
                <a:schemeClr val="bg1"/>
              </a:solidFill>
              <a:latin typeface="Arial" panose="020B0604020202020204" pitchFamily="34" charset="0"/>
              <a:cs typeface="Arial" panose="020B0604020202020204" pitchFamily="34" charset="0"/>
            </a:endParaRPr>
          </a:p>
          <a:p>
            <a:pPr algn="ctr"/>
            <a:r>
              <a:rPr lang="en-US" smtClean="0">
                <a:solidFill>
                  <a:schemeClr val="bg1"/>
                </a:solidFill>
                <a:latin typeface="Arial" panose="020B0604020202020204" pitchFamily="34" charset="0"/>
                <a:cs typeface="Arial" panose="020B0604020202020204" pitchFamily="34" charset="0"/>
              </a:rPr>
              <a:t>Idea</a:t>
            </a:r>
            <a:endParaRPr lang="en-US">
              <a:solidFill>
                <a:schemeClr val="bg1"/>
              </a:solidFill>
              <a:latin typeface="Arial" panose="020B0604020202020204" pitchFamily="34" charset="0"/>
              <a:cs typeface="Arial" panose="020B0604020202020204" pitchFamily="34" charset="0"/>
            </a:endParaRPr>
          </a:p>
        </p:txBody>
      </p:sp>
      <p:sp>
        <p:nvSpPr>
          <p:cNvPr id="27" name="Rectangle 26"/>
          <p:cNvSpPr/>
          <p:nvPr/>
        </p:nvSpPr>
        <p:spPr>
          <a:xfrm>
            <a:off x="6126404" y="4870519"/>
            <a:ext cx="1678894" cy="646331"/>
          </a:xfrm>
          <a:prstGeom prst="rect">
            <a:avLst/>
          </a:prstGeom>
        </p:spPr>
        <p:txBody>
          <a:bodyPr wrap="square">
            <a:spAutoFit/>
          </a:bodyPr>
          <a:lstStyle/>
          <a:p>
            <a:pPr algn="ctr"/>
            <a:r>
              <a:rPr lang="ja-JP" altLang="en-US">
                <a:solidFill>
                  <a:schemeClr val="bg1"/>
                </a:solidFill>
                <a:latin typeface="Arial" panose="020B0604020202020204" pitchFamily="34" charset="0"/>
                <a:cs typeface="Arial" panose="020B0604020202020204" pitchFamily="34" charset="0"/>
              </a:rPr>
              <a:t>提</a:t>
            </a:r>
            <a:r>
              <a:rPr lang="ja-JP" altLang="en-US" smtClean="0">
                <a:solidFill>
                  <a:schemeClr val="bg1"/>
                </a:solidFill>
                <a:latin typeface="Arial" panose="020B0604020202020204" pitchFamily="34" charset="0"/>
                <a:cs typeface="Arial" panose="020B0604020202020204" pitchFamily="34" charset="0"/>
              </a:rPr>
              <a:t>案</a:t>
            </a:r>
            <a:endParaRPr lang="en-US" altLang="ja-JP" smtClean="0">
              <a:solidFill>
                <a:schemeClr val="bg1"/>
              </a:solidFill>
              <a:latin typeface="Arial" panose="020B0604020202020204" pitchFamily="34" charset="0"/>
              <a:cs typeface="Arial" panose="020B0604020202020204" pitchFamily="34" charset="0"/>
            </a:endParaRPr>
          </a:p>
          <a:p>
            <a:pPr algn="ctr"/>
            <a:r>
              <a:rPr lang="en-US" smtClean="0">
                <a:solidFill>
                  <a:schemeClr val="bg1"/>
                </a:solidFill>
                <a:latin typeface="Arial" panose="020B0604020202020204" pitchFamily="34" charset="0"/>
                <a:cs typeface="Arial" panose="020B0604020202020204" pitchFamily="34" charset="0"/>
              </a:rPr>
              <a:t>Proposal</a:t>
            </a:r>
            <a:endParaRPr lang="en-US" dirty="0">
              <a:solidFill>
                <a:schemeClr val="bg1"/>
              </a:solidFill>
              <a:latin typeface="Arial" panose="020B0604020202020204" pitchFamily="34" charset="0"/>
              <a:cs typeface="Arial" panose="020B0604020202020204" pitchFamily="34" charset="0"/>
            </a:endParaRPr>
          </a:p>
        </p:txBody>
      </p:sp>
      <p:sp>
        <p:nvSpPr>
          <p:cNvPr id="39" name="TextBox 38"/>
          <p:cNvSpPr txBox="1"/>
          <p:nvPr/>
        </p:nvSpPr>
        <p:spPr>
          <a:xfrm>
            <a:off x="4093762" y="1168281"/>
            <a:ext cx="826049" cy="477054"/>
          </a:xfrm>
          <a:prstGeom prst="rect">
            <a:avLst/>
          </a:prstGeom>
          <a:noFill/>
        </p:spPr>
        <p:txBody>
          <a:bodyPr wrap="square" rtlCol="0">
            <a:spAutoFit/>
          </a:bodyPr>
          <a:lstStyle/>
          <a:p>
            <a:pPr algn="ctr"/>
            <a:r>
              <a:rPr lang="en-US" sz="2500" b="1" dirty="0" smtClean="0">
                <a:latin typeface="Arial" panose="020B0604020202020204" pitchFamily="34" charset="0"/>
                <a:cs typeface="Arial" panose="020B0604020202020204" pitchFamily="34" charset="0"/>
              </a:rPr>
              <a:t>01</a:t>
            </a:r>
            <a:endParaRPr lang="en-US" sz="2500" b="1" dirty="0">
              <a:latin typeface="Arial" panose="020B0604020202020204" pitchFamily="34" charset="0"/>
              <a:cs typeface="Arial" panose="020B0604020202020204" pitchFamily="34" charset="0"/>
            </a:endParaRPr>
          </a:p>
        </p:txBody>
      </p:sp>
      <p:sp>
        <p:nvSpPr>
          <p:cNvPr id="50" name="TextBox 49"/>
          <p:cNvSpPr txBox="1"/>
          <p:nvPr/>
        </p:nvSpPr>
        <p:spPr>
          <a:xfrm>
            <a:off x="4518584" y="2449348"/>
            <a:ext cx="826049" cy="477054"/>
          </a:xfrm>
          <a:prstGeom prst="rect">
            <a:avLst/>
          </a:prstGeom>
          <a:noFill/>
        </p:spPr>
        <p:txBody>
          <a:bodyPr wrap="square" rtlCol="0">
            <a:spAutoFit/>
          </a:bodyPr>
          <a:lstStyle/>
          <a:p>
            <a:pPr algn="ctr"/>
            <a:r>
              <a:rPr lang="en-US" sz="2500" b="1" smtClean="0">
                <a:latin typeface="Arial" panose="020B0604020202020204" pitchFamily="34" charset="0"/>
                <a:cs typeface="Arial" panose="020B0604020202020204" pitchFamily="34" charset="0"/>
              </a:rPr>
              <a:t>02</a:t>
            </a:r>
            <a:endParaRPr lang="en-US" sz="2500" b="1" dirty="0">
              <a:latin typeface="Arial" panose="020B0604020202020204" pitchFamily="34" charset="0"/>
              <a:cs typeface="Arial" panose="020B0604020202020204" pitchFamily="34" charset="0"/>
            </a:endParaRPr>
          </a:p>
        </p:txBody>
      </p:sp>
      <p:sp>
        <p:nvSpPr>
          <p:cNvPr id="51" name="TextBox 50"/>
          <p:cNvSpPr txBox="1"/>
          <p:nvPr/>
        </p:nvSpPr>
        <p:spPr>
          <a:xfrm>
            <a:off x="4899727" y="3708983"/>
            <a:ext cx="826049" cy="477054"/>
          </a:xfrm>
          <a:prstGeom prst="rect">
            <a:avLst/>
          </a:prstGeom>
          <a:noFill/>
        </p:spPr>
        <p:txBody>
          <a:bodyPr wrap="square" rtlCol="0">
            <a:spAutoFit/>
          </a:bodyPr>
          <a:lstStyle/>
          <a:p>
            <a:pPr algn="ctr"/>
            <a:r>
              <a:rPr lang="en-US" sz="2500" b="1" smtClean="0">
                <a:latin typeface="Arial" panose="020B0604020202020204" pitchFamily="34" charset="0"/>
                <a:cs typeface="Arial" panose="020B0604020202020204" pitchFamily="34" charset="0"/>
              </a:rPr>
              <a:t>03</a:t>
            </a:r>
            <a:endParaRPr lang="en-US" sz="2500" b="1" dirty="0">
              <a:latin typeface="Arial" panose="020B0604020202020204" pitchFamily="34" charset="0"/>
              <a:cs typeface="Arial" panose="020B0604020202020204" pitchFamily="34" charset="0"/>
            </a:endParaRPr>
          </a:p>
        </p:txBody>
      </p:sp>
      <p:sp>
        <p:nvSpPr>
          <p:cNvPr id="53" name="TextBox 52"/>
          <p:cNvSpPr txBox="1"/>
          <p:nvPr/>
        </p:nvSpPr>
        <p:spPr>
          <a:xfrm>
            <a:off x="5285562" y="4967675"/>
            <a:ext cx="826049" cy="477054"/>
          </a:xfrm>
          <a:prstGeom prst="rect">
            <a:avLst/>
          </a:prstGeom>
          <a:noFill/>
        </p:spPr>
        <p:txBody>
          <a:bodyPr wrap="square" rtlCol="0">
            <a:spAutoFit/>
          </a:bodyPr>
          <a:lstStyle/>
          <a:p>
            <a:pPr algn="ctr"/>
            <a:r>
              <a:rPr lang="en-US" sz="2500" b="1" smtClean="0">
                <a:latin typeface="Arial" panose="020B0604020202020204" pitchFamily="34" charset="0"/>
                <a:cs typeface="Arial" panose="020B0604020202020204" pitchFamily="34" charset="0"/>
              </a:rPr>
              <a:t>04</a:t>
            </a:r>
            <a:endParaRPr lang="en-US" sz="2500" b="1" dirty="0">
              <a:latin typeface="Arial" panose="020B0604020202020204" pitchFamily="34" charset="0"/>
              <a:cs typeface="Arial" panose="020B0604020202020204" pitchFamily="34" charset="0"/>
            </a:endParaRPr>
          </a:p>
        </p:txBody>
      </p:sp>
      <p:sp>
        <p:nvSpPr>
          <p:cNvPr id="59" name="Rectangle 58"/>
          <p:cNvSpPr/>
          <p:nvPr/>
        </p:nvSpPr>
        <p:spPr>
          <a:xfrm>
            <a:off x="0" y="6476870"/>
            <a:ext cx="12192000" cy="423333"/>
          </a:xfrm>
          <a:prstGeom prst="rect">
            <a:avLst/>
          </a:prstGeom>
          <a:solidFill>
            <a:srgbClr val="188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80189" y="6503870"/>
            <a:ext cx="4339411" cy="369332"/>
          </a:xfrm>
          <a:prstGeom prst="rect">
            <a:avLst/>
          </a:prstGeom>
          <a:solidFill>
            <a:srgbClr val="188ED6"/>
          </a:solid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61"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541194"/>
            <a:ext cx="851179" cy="262447"/>
          </a:xfrm>
          <a:prstGeom prst="rect">
            <a:avLst/>
          </a:prstGeom>
          <a:solidFill>
            <a:schemeClr val="accent4"/>
          </a:solidFill>
          <a:extLst/>
        </p:spPr>
      </p:pic>
    </p:spTree>
    <p:extLst>
      <p:ext uri="{BB962C8B-B14F-4D97-AF65-F5344CB8AC3E}">
        <p14:creationId xmlns:p14="http://schemas.microsoft.com/office/powerpoint/2010/main" val="416885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a:t>
            </a:r>
            <a:r>
              <a:rPr lang="ja-JP" altLang="en-US" sz="4000" smtClean="0">
                <a:solidFill>
                  <a:schemeClr val="bg1"/>
                </a:solidFill>
                <a:latin typeface="Arial" panose="020B0604020202020204" pitchFamily="34" charset="0"/>
                <a:cs typeface="Arial" panose="020B0604020202020204" pitchFamily="34" charset="0"/>
              </a:rPr>
              <a:t> </a:t>
            </a:r>
            <a:r>
              <a:rPr lang="ja-JP" altLang="en-US" sz="3600">
                <a:solidFill>
                  <a:schemeClr val="bg1"/>
                </a:solidFill>
                <a:latin typeface="Arial" panose="020B0604020202020204" pitchFamily="34" charset="0"/>
                <a:cs typeface="Arial" panose="020B0604020202020204" pitchFamily="34" charset="0"/>
              </a:rPr>
              <a:t>詳細設計  </a:t>
            </a:r>
            <a:r>
              <a:rPr lang="en-US" altLang="ja-JP" sz="3600">
                <a:solidFill>
                  <a:schemeClr val="bg1"/>
                </a:solidFill>
                <a:latin typeface="Arial" panose="020B0604020202020204" pitchFamily="34" charset="0"/>
                <a:cs typeface="Arial" panose="020B0604020202020204" pitchFamily="34" charset="0"/>
              </a:rPr>
              <a:t>Detailed Design</a:t>
            </a:r>
            <a:endParaRPr lang="en-US" sz="3600">
              <a:solidFill>
                <a:schemeClr val="bg1"/>
              </a:solidFill>
            </a:endParaRPr>
          </a:p>
        </p:txBody>
      </p:sp>
      <p:sp>
        <p:nvSpPr>
          <p:cNvPr id="17" name="TextBox 16"/>
          <p:cNvSpPr txBox="1"/>
          <p:nvPr/>
        </p:nvSpPr>
        <p:spPr>
          <a:xfrm>
            <a:off x="1941601" y="6052811"/>
            <a:ext cx="2621230"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Register Screen Design</a:t>
            </a:r>
            <a:endParaRPr lang="en-US">
              <a:solidFill>
                <a:schemeClr val="accent4">
                  <a:lumMod val="50000"/>
                </a:schemeClr>
              </a:solidFill>
              <a:latin typeface="Arial" panose="020B0604020202020204" pitchFamily="34" charset="0"/>
              <a:cs typeface="Arial" panose="020B0604020202020204" pitchFamily="34" charset="0"/>
            </a:endParaRPr>
          </a:p>
        </p:txBody>
      </p:sp>
      <p:pic>
        <p:nvPicPr>
          <p:cNvPr id="10" name="Picture 9"/>
          <p:cNvPicPr/>
          <p:nvPr/>
        </p:nvPicPr>
        <p:blipFill rotWithShape="1">
          <a:blip r:embed="rId3"/>
          <a:srcRect l="15972" r="15467"/>
          <a:stretch/>
        </p:blipFill>
        <p:spPr>
          <a:xfrm>
            <a:off x="1371462" y="2060614"/>
            <a:ext cx="3761509" cy="3937469"/>
          </a:xfrm>
          <a:prstGeom prst="rect">
            <a:avLst/>
          </a:prstGeom>
          <a:effectLst>
            <a:outerShdw blurRad="50800" dist="38100" dir="8100000" algn="tr" rotWithShape="0">
              <a:prstClr val="black">
                <a:alpha val="40000"/>
              </a:prstClr>
            </a:outerShdw>
          </a:effectLst>
        </p:spPr>
      </p:pic>
      <p:graphicFrame>
        <p:nvGraphicFramePr>
          <p:cNvPr id="11" name="Table 10"/>
          <p:cNvGraphicFramePr>
            <a:graphicFrameLocks noGrp="1"/>
          </p:cNvGraphicFramePr>
          <p:nvPr>
            <p:extLst>
              <p:ext uri="{D42A27DB-BD31-4B8C-83A1-F6EECF244321}">
                <p14:modId xmlns:p14="http://schemas.microsoft.com/office/powerpoint/2010/main" val="319583604"/>
              </p:ext>
            </p:extLst>
          </p:nvPr>
        </p:nvGraphicFramePr>
        <p:xfrm>
          <a:off x="6096000" y="1853413"/>
          <a:ext cx="4803704" cy="4267711"/>
        </p:xfrm>
        <a:graphic>
          <a:graphicData uri="http://schemas.openxmlformats.org/drawingml/2006/table">
            <a:tbl>
              <a:tblPr firstRow="1" firstCol="1" bandRow="1">
                <a:tableStyleId>{5C22544A-7EE6-4342-B048-85BDC9FD1C3A}</a:tableStyleId>
              </a:tblPr>
              <a:tblGrid>
                <a:gridCol w="940449"/>
                <a:gridCol w="702410"/>
                <a:gridCol w="802754"/>
                <a:gridCol w="501722"/>
                <a:gridCol w="551893"/>
                <a:gridCol w="1304476"/>
              </a:tblGrid>
              <a:tr h="634809">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Field name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Type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Mandatory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Min</a:t>
                      </a:r>
                      <a:endParaRPr lang="en-US" sz="1000">
                        <a:effectLst/>
                        <a:latin typeface="Arial" panose="020B0604020202020204" pitchFamily="34" charset="0"/>
                        <a:cs typeface="Arial" panose="020B0604020202020204" pitchFamily="34" charset="0"/>
                      </a:endParaRPr>
                    </a:p>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length</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Max</a:t>
                      </a:r>
                      <a:endParaRPr lang="en-US" sz="1000">
                        <a:effectLst/>
                        <a:latin typeface="Arial" panose="020B0604020202020204" pitchFamily="34" charset="0"/>
                        <a:cs typeface="Arial" panose="020B0604020202020204" pitchFamily="34" charset="0"/>
                      </a:endParaRPr>
                    </a:p>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length</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Description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nchor="ctr">
                    <a:solidFill>
                      <a:srgbClr val="188ED6"/>
                    </a:solidFill>
                  </a:tcPr>
                </a:tc>
              </a:tr>
              <a:tr h="427526">
                <a:tc>
                  <a:txBody>
                    <a:bodyPr/>
                    <a:lstStyle/>
                    <a:p>
                      <a:pPr marL="0" marR="0">
                        <a:lnSpc>
                          <a:spcPct val="150000"/>
                        </a:lnSpc>
                        <a:spcBef>
                          <a:spcPts val="0"/>
                        </a:spcBef>
                        <a:spcAft>
                          <a:spcPts val="0"/>
                        </a:spcAft>
                      </a:pPr>
                      <a:r>
                        <a:rPr lang="en-GB" sz="1050">
                          <a:effectLst/>
                          <a:latin typeface="Arial" panose="020B0604020202020204" pitchFamily="34" charset="0"/>
                          <a:cs typeface="Arial" panose="020B0604020202020204" pitchFamily="34" charset="0"/>
                        </a:rPr>
                        <a:t>Username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8</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30</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GB" sz="1050">
                          <a:effectLst/>
                          <a:latin typeface="Arial" panose="020B0604020202020204" pitchFamily="34" charset="0"/>
                          <a:cs typeface="Arial" panose="020B0604020202020204" pitchFamily="34" charset="0"/>
                        </a:rPr>
                        <a:t>Textbox for entering username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GB" sz="1050">
                          <a:effectLst/>
                          <a:latin typeface="Arial" panose="020B0604020202020204" pitchFamily="34" charset="0"/>
                          <a:cs typeface="Arial" panose="020B0604020202020204" pitchFamily="34" charset="0"/>
                        </a:rPr>
                        <a:t>Email</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6</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254</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 for entering email</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8</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32</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 for entering 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Confirm 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8</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32</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Textbox for re-entering password</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427526">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Register</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Button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Y</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Button to submit register form</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644034">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Back to Login 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 that redirects to “Login” 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r h="644034">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Back to Homepage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solidFill>
                      <a:srgbClr val="188ED6"/>
                    </a:solidFill>
                  </a:tcPr>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US" sz="1050">
                          <a:effectLst/>
                          <a:latin typeface="Arial" panose="020B0604020202020204" pitchFamily="34" charset="0"/>
                          <a:cs typeface="Arial" panose="020B0604020202020204" pitchFamily="34" charset="0"/>
                        </a:rPr>
                        <a:t>N</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gn="ctr">
                        <a:lnSpc>
                          <a:spcPct val="150000"/>
                        </a:lnSpc>
                        <a:spcBef>
                          <a:spcPts val="0"/>
                        </a:spcBef>
                        <a:spcAft>
                          <a:spcPts val="0"/>
                        </a:spcAft>
                      </a:pPr>
                      <a:r>
                        <a:rPr lang="en-GB" sz="1050">
                          <a:effectLst/>
                          <a:latin typeface="Arial" panose="020B0604020202020204" pitchFamily="34" charset="0"/>
                          <a:cs typeface="Arial" panose="020B0604020202020204" pitchFamily="34" charset="0"/>
                        </a:rPr>
                        <a:t> </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c>
                  <a:txBody>
                    <a:bodyPr/>
                    <a:lstStyle/>
                    <a:p>
                      <a:pPr marL="0" marR="0">
                        <a:lnSpc>
                          <a:spcPct val="150000"/>
                        </a:lnSpc>
                        <a:spcBef>
                          <a:spcPts val="0"/>
                        </a:spcBef>
                        <a:spcAft>
                          <a:spcPts val="0"/>
                        </a:spcAft>
                      </a:pPr>
                      <a:r>
                        <a:rPr lang="en-US" sz="1050">
                          <a:effectLst/>
                          <a:latin typeface="Arial" panose="020B0604020202020204" pitchFamily="34" charset="0"/>
                          <a:cs typeface="Arial" panose="020B0604020202020204" pitchFamily="34" charset="0"/>
                        </a:rPr>
                        <a:t>Hyperlink that redirects to “Home” page</a:t>
                      </a:r>
                      <a:endParaRPr lang="en-US" sz="1000">
                        <a:effectLst/>
                        <a:latin typeface="Arial" panose="020B0604020202020204" pitchFamily="34" charset="0"/>
                        <a:ea typeface="MS Mincho" panose="02020609040205080304" pitchFamily="49" charset="-128"/>
                        <a:cs typeface="Arial" panose="020B0604020202020204" pitchFamily="34" charset="0"/>
                      </a:endParaRPr>
                    </a:p>
                  </a:txBody>
                  <a:tcPr marL="49918" marR="49918" marT="0" marB="0"/>
                </a:tc>
              </a:tr>
            </a:tbl>
          </a:graphicData>
        </a:graphic>
      </p:graphicFrame>
      <p:sp>
        <p:nvSpPr>
          <p:cNvPr id="12" name="Rectangle 11"/>
          <p:cNvSpPr/>
          <p:nvPr/>
        </p:nvSpPr>
        <p:spPr>
          <a:xfrm>
            <a:off x="65909" y="1196417"/>
            <a:ext cx="30029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à coins arrondis 10"/>
          <p:cNvSpPr/>
          <p:nvPr/>
        </p:nvSpPr>
        <p:spPr>
          <a:xfrm>
            <a:off x="159695" y="1265493"/>
            <a:ext cx="299125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画面設計  </a:t>
            </a:r>
            <a:r>
              <a:rPr kumimoji="1" lang="en-US" altLang="ja-JP" sz="2000">
                <a:solidFill>
                  <a:schemeClr val="accent4">
                    <a:lumMod val="50000"/>
                  </a:schemeClr>
                </a:solidFill>
                <a:latin typeface="Arial" panose="020B0604020202020204" pitchFamily="34" charset="0"/>
                <a:cs typeface="Arial" panose="020B0604020202020204" pitchFamily="34" charset="0"/>
              </a:rPr>
              <a:t>Screen design</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6404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a:solidFill>
                  <a:schemeClr val="bg1"/>
                </a:solidFill>
              </a:rPr>
              <a:t>詳細設計  </a:t>
            </a:r>
            <a:r>
              <a:rPr lang="en-US" sz="4000">
                <a:solidFill>
                  <a:schemeClr val="bg1"/>
                </a:solidFill>
              </a:rPr>
              <a:t>Detailed Design</a:t>
            </a:r>
            <a:r>
              <a:rPr lang="ja-JP" altLang="en-US" sz="4000" smtClean="0">
                <a:solidFill>
                  <a:schemeClr val="bg1"/>
                </a:solidFill>
                <a:latin typeface="Arial" panose="020B0604020202020204" pitchFamily="34" charset="0"/>
                <a:cs typeface="Arial" panose="020B0604020202020204" pitchFamily="34" charset="0"/>
              </a:rPr>
              <a:t> </a:t>
            </a:r>
            <a:endParaRPr lang="en-US" sz="3600">
              <a:solidFill>
                <a:schemeClr val="bg1"/>
              </a:solidFill>
            </a:endParaRPr>
          </a:p>
        </p:txBody>
      </p:sp>
      <p:sp>
        <p:nvSpPr>
          <p:cNvPr id="13" name="Rectangle 12"/>
          <p:cNvSpPr/>
          <p:nvPr/>
        </p:nvSpPr>
        <p:spPr>
          <a:xfrm>
            <a:off x="80188" y="1282030"/>
            <a:ext cx="3002981"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173974" y="1351106"/>
            <a:ext cx="299125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クラス設計  </a:t>
            </a:r>
            <a:r>
              <a:rPr kumimoji="1" lang="en-US" altLang="ja-JP" sz="2000">
                <a:solidFill>
                  <a:schemeClr val="accent4">
                    <a:lumMod val="50000"/>
                  </a:schemeClr>
                </a:solidFill>
                <a:latin typeface="Arial" panose="020B0604020202020204" pitchFamily="34" charset="0"/>
                <a:cs typeface="Arial" panose="020B0604020202020204" pitchFamily="34" charset="0"/>
              </a:rPr>
              <a:t>Class Design</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pic>
        <p:nvPicPr>
          <p:cNvPr id="2050" name="Picture 2" descr="https://scontent-hkg3-1.xx.fbcdn.net/v/t35.0-12/14075179_1268791486466486_266338508_o.png?oh=7fe497ddc22f8898544663fdfcbb44b6&amp;oe=57BDC2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824" y="1880675"/>
            <a:ext cx="7948351" cy="408637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30268" y="6037292"/>
            <a:ext cx="2531462"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Register class diagram</a:t>
            </a:r>
            <a:endParaRPr lang="en-US">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15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a:solidFill>
                  <a:schemeClr val="bg1"/>
                </a:solidFill>
              </a:rPr>
              <a:t>詳細設計  </a:t>
            </a:r>
            <a:r>
              <a:rPr lang="en-US" sz="4000">
                <a:solidFill>
                  <a:schemeClr val="bg1"/>
                </a:solidFill>
              </a:rPr>
              <a:t>Detailed Design</a:t>
            </a:r>
            <a:r>
              <a:rPr lang="ja-JP" altLang="en-US" sz="4000" smtClean="0">
                <a:solidFill>
                  <a:schemeClr val="bg1"/>
                </a:solidFill>
                <a:latin typeface="Arial" panose="020B0604020202020204" pitchFamily="34" charset="0"/>
                <a:cs typeface="Arial" panose="020B0604020202020204" pitchFamily="34" charset="0"/>
              </a:rPr>
              <a:t> </a:t>
            </a:r>
            <a:endParaRPr lang="en-US" sz="3600">
              <a:solidFill>
                <a:schemeClr val="bg1"/>
              </a:solidFill>
            </a:endParaRPr>
          </a:p>
        </p:txBody>
      </p:sp>
      <p:sp>
        <p:nvSpPr>
          <p:cNvPr id="13" name="Rectangle 12"/>
          <p:cNvSpPr/>
          <p:nvPr/>
        </p:nvSpPr>
        <p:spPr>
          <a:xfrm>
            <a:off x="80188" y="1282030"/>
            <a:ext cx="425735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173974" y="1351106"/>
            <a:ext cx="429251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シーケンス線図  </a:t>
            </a:r>
            <a:r>
              <a:rPr kumimoji="1" lang="en-US" altLang="ja-JP" sz="2000">
                <a:solidFill>
                  <a:schemeClr val="accent4">
                    <a:lumMod val="50000"/>
                  </a:schemeClr>
                </a:solidFill>
                <a:latin typeface="Arial" panose="020B0604020202020204" pitchFamily="34" charset="0"/>
                <a:cs typeface="Arial" panose="020B0604020202020204" pitchFamily="34" charset="0"/>
              </a:rPr>
              <a:t>Sequence Diagram</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
        <p:nvSpPr>
          <p:cNvPr id="10" name="TextBox 9"/>
          <p:cNvSpPr txBox="1"/>
          <p:nvPr/>
        </p:nvSpPr>
        <p:spPr>
          <a:xfrm>
            <a:off x="4546131" y="5860079"/>
            <a:ext cx="3005951" cy="369332"/>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mtClean="0">
                <a:solidFill>
                  <a:schemeClr val="accent4">
                    <a:lumMod val="50000"/>
                  </a:schemeClr>
                </a:solidFill>
                <a:latin typeface="Arial" panose="020B0604020202020204" pitchFamily="34" charset="0"/>
                <a:cs typeface="Arial" panose="020B0604020202020204" pitchFamily="34" charset="0"/>
              </a:rPr>
              <a:t>Register sequence diagram</a:t>
            </a:r>
            <a:endParaRPr lang="en-US">
              <a:solidFill>
                <a:schemeClr val="accent4">
                  <a:lumMod val="50000"/>
                </a:schemeClr>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1405670" y="2022012"/>
            <a:ext cx="9286875" cy="36290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111811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ソフトウェア要求仕様  </a:t>
              </a:r>
              <a:r>
                <a:rPr lang="en-US" altLang="ja-JP">
                  <a:solidFill>
                    <a:schemeClr val="bg1"/>
                  </a:solidFill>
                  <a:latin typeface="Arial" panose="020B0604020202020204" pitchFamily="34" charset="0"/>
                  <a:cs typeface="Arial" panose="020B0604020202020204" pitchFamily="34" charset="0"/>
                </a:rPr>
                <a:t>Software Design Description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4.4. </a:t>
            </a:r>
            <a:r>
              <a:rPr lang="ja-JP" altLang="en-US" sz="4000" smtClean="0">
                <a:solidFill>
                  <a:schemeClr val="bg1"/>
                </a:solidFill>
              </a:rPr>
              <a:t>詳</a:t>
            </a:r>
            <a:r>
              <a:rPr lang="ja-JP" altLang="en-US" sz="4000">
                <a:solidFill>
                  <a:schemeClr val="bg1"/>
                </a:solidFill>
              </a:rPr>
              <a:t>細設計  </a:t>
            </a:r>
            <a:r>
              <a:rPr lang="en-US" sz="4000">
                <a:solidFill>
                  <a:schemeClr val="bg1"/>
                </a:solidFill>
              </a:rPr>
              <a:t>Detailed Design</a:t>
            </a:r>
            <a:r>
              <a:rPr lang="ja-JP" altLang="en-US" sz="4000">
                <a:solidFill>
                  <a:schemeClr val="bg1"/>
                </a:solidFill>
                <a:latin typeface="Arial" panose="020B0604020202020204" pitchFamily="34" charset="0"/>
                <a:cs typeface="Arial" panose="020B0604020202020204" pitchFamily="34" charset="0"/>
              </a:rPr>
              <a:t> </a:t>
            </a:r>
            <a:endParaRPr lang="en-US" sz="3600">
              <a:solidFill>
                <a:schemeClr val="bg1"/>
              </a:solidFill>
            </a:endParaRPr>
          </a:p>
        </p:txBody>
      </p:sp>
      <p:pic>
        <p:nvPicPr>
          <p:cNvPr id="12" name="Picture 11" descr="C:\Users\CuHo\Desktop\table.png"/>
          <p:cNvPicPr/>
          <p:nvPr/>
        </p:nvPicPr>
        <p:blipFill>
          <a:blip r:embed="rId3">
            <a:extLst>
              <a:ext uri="{28A0092B-C50C-407E-A947-70E740481C1C}">
                <a14:useLocalDpi xmlns:a14="http://schemas.microsoft.com/office/drawing/2010/main" val="0"/>
              </a:ext>
            </a:extLst>
          </a:blip>
          <a:srcRect/>
          <a:stretch>
            <a:fillRect/>
          </a:stretch>
        </p:blipFill>
        <p:spPr bwMode="auto">
          <a:xfrm>
            <a:off x="2180493" y="1952935"/>
            <a:ext cx="7353376" cy="4420677"/>
          </a:xfrm>
          <a:prstGeom prst="rect">
            <a:avLst/>
          </a:prstGeom>
          <a:noFill/>
          <a:ln>
            <a:noFill/>
          </a:ln>
          <a:effectLst>
            <a:outerShdw blurRad="50800" dist="38100" dir="8100000" algn="tr" rotWithShape="0">
              <a:prstClr val="black">
                <a:alpha val="40000"/>
              </a:prstClr>
            </a:outerShdw>
          </a:effectLst>
        </p:spPr>
      </p:pic>
      <p:sp>
        <p:nvSpPr>
          <p:cNvPr id="13" name="Rectangle 12"/>
          <p:cNvSpPr/>
          <p:nvPr/>
        </p:nvSpPr>
        <p:spPr>
          <a:xfrm>
            <a:off x="80188" y="1282030"/>
            <a:ext cx="4257350"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173974" y="1351106"/>
            <a:ext cx="4292518"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データベース設計  </a:t>
            </a:r>
            <a:r>
              <a:rPr kumimoji="1" lang="en-US" altLang="ja-JP" sz="2000">
                <a:solidFill>
                  <a:schemeClr val="accent4">
                    <a:lumMod val="50000"/>
                  </a:schemeClr>
                </a:solidFill>
                <a:latin typeface="Arial" panose="020B0604020202020204" pitchFamily="34" charset="0"/>
                <a:cs typeface="Arial" panose="020B0604020202020204" pitchFamily="34" charset="0"/>
              </a:rPr>
              <a:t>Database Design</a:t>
            </a:r>
            <a:endParaRPr kumimoji="1" lang="ja-JP" altLang="en-US" sz="20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251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Rectangle 1"/>
          <p:cNvSpPr/>
          <p:nvPr/>
        </p:nvSpPr>
        <p:spPr>
          <a:xfrm>
            <a:off x="0" y="1163782"/>
            <a:ext cx="12192000" cy="2885704"/>
          </a:xfrm>
          <a:prstGeom prst="rect">
            <a:avLst/>
          </a:prstGeom>
          <a:solidFill>
            <a:schemeClr val="accent4">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02162" y="1883359"/>
            <a:ext cx="3918060" cy="1446550"/>
          </a:xfrm>
          <a:prstGeom prst="rect">
            <a:avLst/>
          </a:prstGeom>
          <a:effectLst>
            <a:outerShdw blurRad="50800" dist="38100" dir="8100000" algn="tr" rotWithShape="0">
              <a:prstClr val="black">
                <a:alpha val="40000"/>
              </a:prstClr>
            </a:outerShdw>
          </a:effectLst>
        </p:spPr>
        <p:txBody>
          <a:bodyPr wrap="none">
            <a:spAutoFit/>
          </a:bodyPr>
          <a:lstStyle/>
          <a:p>
            <a:pPr algn="ctr"/>
            <a:r>
              <a:rPr lang="ja-JP" altLang="en-US" sz="4400">
                <a:solidFill>
                  <a:schemeClr val="accent5"/>
                </a:solidFill>
                <a:latin typeface="Arial" panose="020B0604020202020204" pitchFamily="34" charset="0"/>
                <a:cs typeface="Arial" panose="020B0604020202020204" pitchFamily="34" charset="0"/>
              </a:rPr>
              <a:t>品質管理  </a:t>
            </a:r>
            <a:endParaRPr lang="en-US" altLang="ja-JP" sz="4400" smtClean="0">
              <a:solidFill>
                <a:schemeClr val="accent5"/>
              </a:solidFill>
              <a:latin typeface="Arial" panose="020B0604020202020204" pitchFamily="34" charset="0"/>
              <a:cs typeface="Arial" panose="020B0604020202020204" pitchFamily="34" charset="0"/>
            </a:endParaRPr>
          </a:p>
          <a:p>
            <a:pPr algn="ctr"/>
            <a:r>
              <a:rPr lang="en-US" sz="4400" smtClean="0">
                <a:solidFill>
                  <a:schemeClr val="accent5"/>
                </a:solidFill>
                <a:latin typeface="Arial" panose="020B0604020202020204" pitchFamily="34" charset="0"/>
                <a:cs typeface="Arial" panose="020B0604020202020204" pitchFamily="34" charset="0"/>
              </a:rPr>
              <a:t>Quality </a:t>
            </a:r>
            <a:r>
              <a:rPr lang="en-US" sz="4400">
                <a:solidFill>
                  <a:schemeClr val="accent5"/>
                </a:solidFill>
                <a:latin typeface="Arial" panose="020B0604020202020204" pitchFamily="34" charset="0"/>
                <a:cs typeface="Arial" panose="020B0604020202020204" pitchFamily="34" charset="0"/>
              </a:rPr>
              <a:t>Control</a:t>
            </a:r>
            <a:endParaRPr lang="en-US" sz="4400" dirty="0">
              <a:solidFill>
                <a:schemeClr val="accent5"/>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8" y="1379900"/>
            <a:ext cx="4876800" cy="4876800"/>
          </a:xfrm>
          <a:prstGeom prst="rect">
            <a:avLst/>
          </a:prstGeom>
        </p:spPr>
      </p:pic>
      <p:grpSp>
        <p:nvGrpSpPr>
          <p:cNvPr id="63" name="Group 62"/>
          <p:cNvGrpSpPr/>
          <p:nvPr/>
        </p:nvGrpSpPr>
        <p:grpSpPr>
          <a:xfrm>
            <a:off x="0" y="6476870"/>
            <a:ext cx="12192000" cy="423333"/>
            <a:chOff x="0" y="6434667"/>
            <a:chExt cx="12192000" cy="423333"/>
          </a:xfrm>
          <a:solidFill>
            <a:srgbClr val="188ED6"/>
          </a:solidFill>
        </p:grpSpPr>
        <p:sp>
          <p:nvSpPr>
            <p:cNvPr id="65" name="Rectangle 64"/>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35199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12111811" cy="400110"/>
            </a:xfrm>
            <a:prstGeom prst="rect">
              <a:avLst/>
            </a:prstGeom>
            <a:grpFill/>
          </p:spPr>
          <p:txBody>
            <a:bodyPr wrap="square" rtlCol="0">
              <a:spAutoFit/>
            </a:bodyPr>
            <a:lstStyle/>
            <a:p>
              <a:pPr algn="ctr"/>
              <a:r>
                <a:rPr lang="en-US" altLang="ja-JP" sz="2000">
                  <a:solidFill>
                    <a:schemeClr val="bg1"/>
                  </a:solidFill>
                  <a:latin typeface="Arial" panose="020B0604020202020204" pitchFamily="34" charset="0"/>
                  <a:cs typeface="Arial" panose="020B0604020202020204" pitchFamily="34" charset="0"/>
                </a:rPr>
                <a:t>V</a:t>
              </a:r>
              <a:r>
                <a:rPr lang="ja-JP" altLang="en-US">
                  <a:solidFill>
                    <a:schemeClr val="bg1"/>
                  </a:solidFill>
                  <a:latin typeface="Arial" panose="020B0604020202020204" pitchFamily="34" charset="0"/>
                  <a:cs typeface="Arial" panose="020B0604020202020204" pitchFamily="34" charset="0"/>
                </a:rPr>
                <a:t>モデル </a:t>
              </a:r>
              <a:r>
                <a:rPr lang="en-US" altLang="ja-JP" smtClean="0">
                  <a:solidFill>
                    <a:schemeClr val="bg1"/>
                  </a:solidFill>
                  <a:latin typeface="Arial" panose="020B0604020202020204" pitchFamily="34" charset="0"/>
                  <a:cs typeface="Arial" panose="020B0604020202020204" pitchFamily="34" charset="0"/>
                </a:rPr>
                <a:t>Model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261884"/>
          </a:xfrm>
          <a:prstGeom prst="rect">
            <a:avLst/>
          </a:prstGeom>
          <a:noFill/>
        </p:spPr>
        <p:txBody>
          <a:bodyPr wrap="square" rtlCol="0">
            <a:spAutoFit/>
          </a:bodyPr>
          <a:lstStyle/>
          <a:p>
            <a:r>
              <a:rPr lang="en-US" sz="4000" smtClean="0">
                <a:solidFill>
                  <a:schemeClr val="bg1"/>
                </a:solidFill>
              </a:rPr>
              <a:t>5. </a:t>
            </a:r>
            <a:r>
              <a:rPr lang="ja-JP" altLang="en-US" sz="4000" smtClean="0">
                <a:solidFill>
                  <a:schemeClr val="bg1"/>
                </a:solidFill>
                <a:latin typeface="Arial" panose="020B0604020202020204" pitchFamily="34" charset="0"/>
                <a:cs typeface="Arial" panose="020B0604020202020204" pitchFamily="34" charset="0"/>
              </a:rPr>
              <a:t>品</a:t>
            </a:r>
            <a:r>
              <a:rPr lang="ja-JP" altLang="en-US" sz="4000">
                <a:solidFill>
                  <a:schemeClr val="bg1"/>
                </a:solidFill>
                <a:latin typeface="Arial" panose="020B0604020202020204" pitchFamily="34" charset="0"/>
                <a:cs typeface="Arial" panose="020B0604020202020204" pitchFamily="34" charset="0"/>
              </a:rPr>
              <a:t>質管理  </a:t>
            </a:r>
            <a:r>
              <a:rPr lang="en-US" altLang="ja-JP" sz="4000">
                <a:solidFill>
                  <a:schemeClr val="bg1"/>
                </a:solidFill>
                <a:latin typeface="Arial" panose="020B0604020202020204" pitchFamily="34" charset="0"/>
                <a:cs typeface="Arial" panose="020B0604020202020204" pitchFamily="34" charset="0"/>
              </a:rPr>
              <a:t>Quality Control</a:t>
            </a:r>
            <a:endParaRPr lang="en-US" sz="4000" b="1">
              <a:solidFill>
                <a:schemeClr val="bg1"/>
              </a:solidFill>
              <a:latin typeface="Arial" panose="020B0604020202020204" pitchFamily="34" charset="0"/>
              <a:cs typeface="Arial" panose="020B0604020202020204" pitchFamily="34" charset="0"/>
            </a:endParaRPr>
          </a:p>
          <a:p>
            <a:endParaRPr lang="en-US" sz="3600">
              <a:solidFill>
                <a:schemeClr val="bg1"/>
              </a:solidFill>
            </a:endParaRPr>
          </a:p>
        </p:txBody>
      </p:sp>
      <p:pic>
        <p:nvPicPr>
          <p:cNvPr id="10" name="Picture 9"/>
          <p:cNvPicPr>
            <a:picLocks noChangeAspect="1"/>
          </p:cNvPicPr>
          <p:nvPr/>
        </p:nvPicPr>
        <p:blipFill>
          <a:blip r:embed="rId3"/>
          <a:stretch>
            <a:fillRect/>
          </a:stretch>
        </p:blipFill>
        <p:spPr>
          <a:xfrm>
            <a:off x="3164131" y="1302504"/>
            <a:ext cx="5863737" cy="506315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753619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261884"/>
          </a:xfrm>
          <a:prstGeom prst="rect">
            <a:avLst/>
          </a:prstGeom>
          <a:noFill/>
        </p:spPr>
        <p:txBody>
          <a:bodyPr wrap="square" rtlCol="0">
            <a:spAutoFit/>
          </a:bodyPr>
          <a:lstStyle/>
          <a:p>
            <a:r>
              <a:rPr lang="en-US" sz="4000" smtClean="0">
                <a:solidFill>
                  <a:schemeClr val="bg1"/>
                </a:solidFill>
              </a:rPr>
              <a:t>5. </a:t>
            </a:r>
            <a:r>
              <a:rPr lang="ja-JP" altLang="en-US" sz="4000" smtClean="0">
                <a:solidFill>
                  <a:schemeClr val="bg1"/>
                </a:solidFill>
                <a:latin typeface="Arial" panose="020B0604020202020204" pitchFamily="34" charset="0"/>
                <a:cs typeface="Arial" panose="020B0604020202020204" pitchFamily="34" charset="0"/>
              </a:rPr>
              <a:t>品</a:t>
            </a:r>
            <a:r>
              <a:rPr lang="ja-JP" altLang="en-US" sz="4000">
                <a:solidFill>
                  <a:schemeClr val="bg1"/>
                </a:solidFill>
                <a:latin typeface="Arial" panose="020B0604020202020204" pitchFamily="34" charset="0"/>
                <a:cs typeface="Arial" panose="020B0604020202020204" pitchFamily="34" charset="0"/>
              </a:rPr>
              <a:t>質管理  </a:t>
            </a:r>
            <a:r>
              <a:rPr lang="en-US" altLang="ja-JP" sz="4000">
                <a:solidFill>
                  <a:schemeClr val="bg1"/>
                </a:solidFill>
                <a:latin typeface="Arial" panose="020B0604020202020204" pitchFamily="34" charset="0"/>
                <a:cs typeface="Arial" panose="020B0604020202020204" pitchFamily="34" charset="0"/>
              </a:rPr>
              <a:t>Quality Control</a:t>
            </a:r>
            <a:endParaRPr lang="en-US" sz="4000" b="1">
              <a:solidFill>
                <a:schemeClr val="bg1"/>
              </a:solidFill>
              <a:latin typeface="Arial" panose="020B0604020202020204" pitchFamily="34" charset="0"/>
              <a:cs typeface="Arial" panose="020B0604020202020204" pitchFamily="34" charset="0"/>
            </a:endParaRPr>
          </a:p>
          <a:p>
            <a:endParaRPr lang="en-US" sz="3600">
              <a:solidFill>
                <a:schemeClr val="bg1"/>
              </a:solidFill>
            </a:endParaRPr>
          </a:p>
        </p:txBody>
      </p:sp>
      <p:graphicFrame>
        <p:nvGraphicFramePr>
          <p:cNvPr id="13" name="Content Placeholder 6"/>
          <p:cNvGraphicFramePr>
            <a:graphicFrameLocks/>
          </p:cNvGraphicFramePr>
          <p:nvPr>
            <p:extLst>
              <p:ext uri="{D42A27DB-BD31-4B8C-83A1-F6EECF244321}">
                <p14:modId xmlns:p14="http://schemas.microsoft.com/office/powerpoint/2010/main" val="3022723146"/>
              </p:ext>
            </p:extLst>
          </p:nvPr>
        </p:nvGraphicFramePr>
        <p:xfrm>
          <a:off x="1849571" y="1335974"/>
          <a:ext cx="7435106" cy="4690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8" name="Group 17"/>
          <p:cNvGrpSpPr/>
          <p:nvPr/>
        </p:nvGrpSpPr>
        <p:grpSpPr>
          <a:xfrm>
            <a:off x="0" y="6476870"/>
            <a:ext cx="12192000" cy="423333"/>
            <a:chOff x="0" y="6434667"/>
            <a:chExt cx="12192000" cy="423333"/>
          </a:xfrm>
          <a:solidFill>
            <a:srgbClr val="188ED6"/>
          </a:solidFill>
        </p:grpSpPr>
        <p:sp>
          <p:nvSpPr>
            <p:cNvPr id="19" name="Rectangle 18"/>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189" y="6461667"/>
              <a:ext cx="4339411" cy="369332"/>
            </a:xfrm>
            <a:prstGeom prst="rect">
              <a:avLst/>
            </a:prstGeom>
            <a:grpFill/>
          </p:spPr>
          <p:txBody>
            <a:bodyPr wrap="square" rtlCol="0">
              <a:spAutoFit/>
            </a:bodyPr>
            <a:lstStyle/>
            <a:p>
              <a:r>
                <a:rPr lang="ja-JP" altLang="en-US">
                  <a:solidFill>
                    <a:schemeClr val="bg1"/>
                  </a:solidFill>
                  <a:latin typeface="Arial" panose="020B0604020202020204" pitchFamily="34" charset="0"/>
                  <a:cs typeface="Arial" panose="020B0604020202020204" pitchFamily="34" charset="0"/>
                </a:rPr>
                <a:t>内容 </a:t>
              </a:r>
              <a:r>
                <a:rPr lang="en-US" altLang="ja-JP" smtClean="0">
                  <a:solidFill>
                    <a:schemeClr val="bg1"/>
                  </a:solidFill>
                  <a:latin typeface="Arial" panose="020B0604020202020204" pitchFamily="34" charset="0"/>
                  <a:cs typeface="Arial" panose="020B0604020202020204" pitchFamily="34" charset="0"/>
                </a:rPr>
                <a:t>Content</a:t>
              </a:r>
              <a:endParaRPr lang="en-US" b="1" dirty="0">
                <a:solidFill>
                  <a:schemeClr val="bg1"/>
                </a:solidFill>
                <a:latin typeface="Arial" panose="020B0604020202020204" pitchFamily="34" charset="0"/>
                <a:cs typeface="Arial" panose="020B0604020202020204" pitchFamily="34" charset="0"/>
              </a:endParaRPr>
            </a:p>
          </p:txBody>
        </p:sp>
        <p:pic>
          <p:nvPicPr>
            <p:cNvPr id="21"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228009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sz="4000" smtClean="0">
                <a:solidFill>
                  <a:schemeClr val="bg1"/>
                </a:solidFill>
              </a:rPr>
              <a:t>5.1. </a:t>
            </a:r>
            <a:r>
              <a:rPr lang="ja-JP" altLang="en-US" sz="4000">
                <a:solidFill>
                  <a:schemeClr val="bg1"/>
                </a:solidFill>
                <a:latin typeface="Arial" panose="020B0604020202020204" pitchFamily="34" charset="0"/>
                <a:cs typeface="Arial" panose="020B0604020202020204" pitchFamily="34" charset="0"/>
              </a:rPr>
              <a:t>レビュー  </a:t>
            </a:r>
            <a:r>
              <a:rPr lang="en-US" altLang="ja-JP" sz="4000">
                <a:solidFill>
                  <a:schemeClr val="bg1"/>
                </a:solidFill>
                <a:latin typeface="Arial" panose="020B0604020202020204" pitchFamily="34" charset="0"/>
                <a:cs typeface="Arial" panose="020B0604020202020204" pitchFamily="34" charset="0"/>
              </a:rPr>
              <a:t>Review</a:t>
            </a:r>
            <a:endParaRPr lang="en-US" sz="3600">
              <a:solidFill>
                <a:schemeClr val="bg1"/>
              </a:solidFill>
            </a:endParaRPr>
          </a:p>
        </p:txBody>
      </p:sp>
      <p:graphicFrame>
        <p:nvGraphicFramePr>
          <p:cNvPr id="16" name="Content Placeholder 6"/>
          <p:cNvGraphicFramePr>
            <a:graphicFrameLocks/>
          </p:cNvGraphicFramePr>
          <p:nvPr>
            <p:extLst>
              <p:ext uri="{D42A27DB-BD31-4B8C-83A1-F6EECF244321}">
                <p14:modId xmlns:p14="http://schemas.microsoft.com/office/powerpoint/2010/main" val="628937056"/>
              </p:ext>
            </p:extLst>
          </p:nvPr>
        </p:nvGraphicFramePr>
        <p:xfrm>
          <a:off x="1516615" y="1286898"/>
          <a:ext cx="9158767" cy="4988430"/>
        </p:xfrm>
        <a:graphic>
          <a:graphicData uri="http://schemas.openxmlformats.org/drawingml/2006/table">
            <a:tbl>
              <a:tblPr>
                <a:effectLst>
                  <a:outerShdw blurRad="50800" dist="38100" dir="8100000" algn="tr" rotWithShape="0">
                    <a:prstClr val="black">
                      <a:alpha val="40000"/>
                    </a:prstClr>
                  </a:outerShdw>
                </a:effectLst>
                <a:tableStyleId>{5C22544A-7EE6-4342-B048-85BDC9FD1C3A}</a:tableStyleId>
              </a:tblPr>
              <a:tblGrid>
                <a:gridCol w="7010038"/>
                <a:gridCol w="716243"/>
                <a:gridCol w="716243"/>
                <a:gridCol w="716243"/>
              </a:tblGrid>
              <a:tr h="380815">
                <a:tc>
                  <a:txBody>
                    <a:bodyPr/>
                    <a:lstStyle/>
                    <a:p>
                      <a:pPr algn="ctr" fontAlgn="ctr"/>
                      <a:r>
                        <a:rPr lang="en-US" sz="1200" u="none" strike="noStrike" dirty="0">
                          <a:effectLst/>
                          <a:latin typeface="Arial" panose="020B0604020202020204" pitchFamily="34" charset="0"/>
                          <a:cs typeface="Arial" panose="020B0604020202020204" pitchFamily="34" charset="0"/>
                        </a:rPr>
                        <a:t>Question</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c>
                  <a:txBody>
                    <a:bodyPr/>
                    <a:lstStyle/>
                    <a:p>
                      <a:pPr algn="ctr" fontAlgn="ctr"/>
                      <a:r>
                        <a:rPr lang="en-US" sz="1200" u="none" strike="noStrike">
                          <a:effectLst/>
                          <a:latin typeface="Arial" panose="020B0604020202020204" pitchFamily="34" charset="0"/>
                          <a:cs typeface="Arial" panose="020B0604020202020204" pitchFamily="34" charset="0"/>
                        </a:rPr>
                        <a:t>Yes</a:t>
                      </a:r>
                      <a:endParaRPr lang="en-US" sz="1200" b="1" i="0" u="none" strike="noStrike">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c>
                  <a:txBody>
                    <a:bodyPr/>
                    <a:lstStyle/>
                    <a:p>
                      <a:pPr algn="ctr" fontAlgn="ctr"/>
                      <a:r>
                        <a:rPr lang="en-US" sz="1200" u="none" strike="noStrike">
                          <a:effectLst/>
                          <a:latin typeface="Arial" panose="020B0604020202020204" pitchFamily="34" charset="0"/>
                          <a:cs typeface="Arial" panose="020B0604020202020204" pitchFamily="34" charset="0"/>
                        </a:rPr>
                        <a:t>No</a:t>
                      </a:r>
                      <a:endParaRPr lang="en-US" sz="1200" b="1" i="0" u="none" strike="noStrike">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c>
                  <a:txBody>
                    <a:bodyPr/>
                    <a:lstStyle/>
                    <a:p>
                      <a:pPr algn="ctr" fontAlgn="ctr"/>
                      <a:r>
                        <a:rPr lang="en-US" sz="1200" u="none" strike="noStrike">
                          <a:effectLst/>
                          <a:latin typeface="Arial" panose="020B0604020202020204" pitchFamily="34" charset="0"/>
                          <a:cs typeface="Arial" panose="020B0604020202020204" pitchFamily="34" charset="0"/>
                        </a:rPr>
                        <a:t>N/A</a:t>
                      </a:r>
                      <a:endParaRPr lang="en-US" sz="1200" b="1" i="0" u="none" strike="noStrike">
                        <a:solidFill>
                          <a:srgbClr val="FFFFFF"/>
                        </a:solidFill>
                        <a:effectLst/>
                        <a:latin typeface="Arial" panose="020B0604020202020204" pitchFamily="34" charset="0"/>
                        <a:cs typeface="Arial" panose="020B0604020202020204" pitchFamily="34" charset="0"/>
                      </a:endParaRPr>
                    </a:p>
                  </a:txBody>
                  <a:tcPr marL="6514" marR="6514" marT="6514" marB="0" anchor="ctr">
                    <a:solidFill>
                      <a:schemeClr val="accent5">
                        <a:lumMod val="60000"/>
                        <a:lumOff val="40000"/>
                      </a:schemeClr>
                    </a:solidFill>
                  </a:tcPr>
                </a:tc>
              </a:tr>
              <a:tr h="615805">
                <a:tc>
                  <a:txBody>
                    <a:bodyPr/>
                    <a:lstStyle/>
                    <a:p>
                      <a:pPr algn="l" fontAlgn="t"/>
                      <a:r>
                        <a:rPr lang="en-GB" sz="1400" u="sng" strike="noStrike" dirty="0">
                          <a:effectLst/>
                          <a:latin typeface="Arial" panose="020B0604020202020204" pitchFamily="34" charset="0"/>
                          <a:cs typeface="Arial" panose="020B0604020202020204" pitchFamily="34" charset="0"/>
                        </a:rPr>
                        <a:t>Screen design:  </a:t>
                      </a:r>
                      <a:r>
                        <a:rPr lang="en-GB" sz="1400" u="none" strike="noStrike" dirty="0">
                          <a:effectLst/>
                          <a:latin typeface="Arial" panose="020B0604020202020204" pitchFamily="34" charset="0"/>
                          <a:cs typeface="Arial" panose="020B0604020202020204" pitchFamily="34" charset="0"/>
                        </a:rPr>
                        <a:t>Does screen designs (if any) satisfy the requirements specified in other documents (SRS, Requirement, Architecture Design) ?</a:t>
                      </a:r>
                      <a:endParaRPr lang="en-GB"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 GUI of the system as follows:</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describe/layout position of all items in GUI?</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 processes or actions for GUI?</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b"/>
                      <a:r>
                        <a:rPr lang="en-GB" sz="1400" u="none" strike="noStrike" dirty="0">
                          <a:effectLst/>
                          <a:latin typeface="Arial" panose="020B0604020202020204" pitchFamily="34" charset="0"/>
                          <a:cs typeface="Arial" panose="020B0604020202020204" pitchFamily="34" charset="0"/>
                        </a:rPr>
                        <a:t>Does it describe relationship between items in GUI and modules or public functions?</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b"/>
                      <a:r>
                        <a:rPr lang="en-GB" sz="1400" u="none" strike="noStrike" dirty="0">
                          <a:effectLst/>
                          <a:latin typeface="Arial" panose="020B0604020202020204" pitchFamily="34" charset="0"/>
                          <a:cs typeface="Arial" panose="020B0604020202020204" pitchFamily="34" charset="0"/>
                        </a:rPr>
                        <a:t>Are the inputs and outputs for all the interfaces are sufficient and necessary?</a:t>
                      </a:r>
                      <a:endParaRPr lang="en-GB" sz="1400" b="0" i="0" u="none" strike="noStrike" dirty="0">
                        <a:effectLst/>
                        <a:latin typeface="Arial" panose="020B0604020202020204" pitchFamily="34" charset="0"/>
                        <a:cs typeface="Arial" panose="020B0604020202020204" pitchFamily="34" charset="0"/>
                      </a:endParaRPr>
                    </a:p>
                  </a:txBody>
                  <a:tcPr marL="234512"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sng" strike="noStrike" dirty="0">
                          <a:effectLst/>
                          <a:latin typeface="Arial" panose="020B0604020202020204" pitchFamily="34" charset="0"/>
                          <a:cs typeface="Arial" panose="020B0604020202020204" pitchFamily="34" charset="0"/>
                        </a:rPr>
                        <a:t>Class design:</a:t>
                      </a:r>
                      <a:endParaRPr lang="en-US"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t"/>
                      <a:r>
                        <a:rPr lang="en-GB" sz="1400" u="none" strike="noStrike" dirty="0">
                          <a:effectLst/>
                          <a:latin typeface="Arial" panose="020B0604020202020204" pitchFamily="34" charset="0"/>
                          <a:cs typeface="Arial" panose="020B0604020202020204" pitchFamily="34" charset="0"/>
                        </a:rPr>
                        <a:t>Are there dynamic diagram (sequence, activity diagram) used to describe the complicated method ?</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GB" sz="1400" u="none" strike="noStrike">
                          <a:effectLst/>
                          <a:latin typeface="Arial" panose="020B0604020202020204" pitchFamily="34" charset="0"/>
                          <a:cs typeface="Arial" panose="020B0604020202020204" pitchFamily="34" charset="0"/>
                        </a:rPr>
                        <a:t>      Are classes' main interface/methods all clearly described ?</a:t>
                      </a:r>
                      <a:endParaRPr lang="en-GB" sz="1400" b="0" i="0" u="none" strike="noStrike">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GB" sz="1400" u="none" strike="noStrike" dirty="0">
                          <a:effectLst/>
                          <a:latin typeface="Arial" panose="020B0604020202020204" pitchFamily="34" charset="0"/>
                          <a:cs typeface="Arial" panose="020B0604020202020204" pitchFamily="34" charset="0"/>
                        </a:rPr>
                        <a:t>Are classes' main attributes all clearly described ?</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GB" sz="1400" u="none" strike="noStrike" dirty="0">
                          <a:effectLst/>
                          <a:latin typeface="Arial" panose="020B0604020202020204" pitchFamily="34" charset="0"/>
                          <a:cs typeface="Arial" panose="020B0604020202020204" pitchFamily="34" charset="0"/>
                        </a:rPr>
                        <a:t>Are all class' general description clearly specified ?</a:t>
                      </a:r>
                      <a:endParaRPr lang="en-GB"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effectLst/>
                        <a:latin typeface="Arial" panose="020B0604020202020204" pitchFamily="34" charset="0"/>
                        <a:cs typeface="Arial" panose="020B0604020202020204" pitchFamily="34" charset="0"/>
                      </a:endParaRPr>
                    </a:p>
                  </a:txBody>
                  <a:tcPr marL="156341"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223237">
                <a:tc>
                  <a:txBody>
                    <a:bodyPr/>
                    <a:lstStyle/>
                    <a:p>
                      <a:pPr algn="l" fontAlgn="t"/>
                      <a:r>
                        <a:rPr lang="en-US" sz="1400" u="sng" strike="noStrike" dirty="0">
                          <a:effectLst/>
                          <a:latin typeface="Arial" panose="020B0604020202020204" pitchFamily="34" charset="0"/>
                          <a:cs typeface="Arial" panose="020B0604020202020204" pitchFamily="34" charset="0"/>
                        </a:rPr>
                        <a:t>Data design:</a:t>
                      </a:r>
                      <a:endParaRPr lang="en-US"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r h="439860">
                <a:tc>
                  <a:txBody>
                    <a:bodyPr/>
                    <a:lstStyle/>
                    <a:p>
                      <a:pPr algn="l" fontAlgn="t"/>
                      <a:r>
                        <a:rPr lang="en-GB" sz="1400" u="none" strike="noStrike" dirty="0">
                          <a:effectLst/>
                          <a:latin typeface="Arial" panose="020B0604020202020204" pitchFamily="34" charset="0"/>
                          <a:cs typeface="Arial" panose="020B0604020202020204" pitchFamily="34" charset="0"/>
                        </a:rPr>
                        <a:t>      </a:t>
                      </a:r>
                      <a:r>
                        <a:rPr lang="en-GB" sz="1400" u="sng" strike="noStrike" dirty="0">
                          <a:effectLst/>
                          <a:latin typeface="Arial" panose="020B0604020202020204" pitchFamily="34" charset="0"/>
                          <a:cs typeface="Arial" panose="020B0604020202020204" pitchFamily="34" charset="0"/>
                        </a:rPr>
                        <a:t>Have data elements been described in detail with valid value ranges and other data constraints ?</a:t>
                      </a:r>
                      <a:endParaRPr lang="en-GB" sz="1400" b="0" i="0" u="sng" strike="noStrike" dirty="0">
                        <a:effectLst/>
                        <a:latin typeface="Arial" panose="020B0604020202020204" pitchFamily="34" charset="0"/>
                        <a:cs typeface="Arial" panose="020B0604020202020204" pitchFamily="34" charset="0"/>
                      </a:endParaRPr>
                    </a:p>
                  </a:txBody>
                  <a:tcPr marL="6514" marR="6514" marT="6514" marB="0">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x</a:t>
                      </a:r>
                      <a:endParaRPr lang="en-US" sz="1400" b="0" i="0" u="none" strike="noStrike">
                        <a:solidFill>
                          <a:srgbClr val="993300"/>
                        </a:solidFill>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 </a:t>
                      </a:r>
                      <a:endParaRPr lang="en-US" sz="1400" b="0" i="0" u="none" strike="noStrike">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c>
                  <a:txBody>
                    <a:bodyPr/>
                    <a:lstStyle/>
                    <a:p>
                      <a:pPr algn="ctr" fontAlgn="b"/>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effectLst/>
                        <a:latin typeface="Arial" panose="020B0604020202020204" pitchFamily="34" charset="0"/>
                        <a:cs typeface="Arial" panose="020B0604020202020204" pitchFamily="34" charset="0"/>
                      </a:endParaRPr>
                    </a:p>
                  </a:txBody>
                  <a:tcPr marL="6514" marR="6514" marT="6514" marB="0" anchor="b">
                    <a:solidFill>
                      <a:schemeClr val="accent5">
                        <a:lumMod val="60000"/>
                        <a:lumOff val="40000"/>
                      </a:schemeClr>
                    </a:solidFill>
                  </a:tcPr>
                </a:tc>
              </a:tr>
            </a:tbl>
          </a:graphicData>
        </a:graphic>
      </p:graphicFrame>
    </p:spTree>
    <p:extLst>
      <p:ext uri="{BB962C8B-B14F-4D97-AF65-F5344CB8AC3E}">
        <p14:creationId xmlns:p14="http://schemas.microsoft.com/office/powerpoint/2010/main" val="5757601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4" y="1198761"/>
            <a:ext cx="3482387" cy="5224883"/>
            <a:chOff x="1315243" y="1213680"/>
            <a:chExt cx="3482387"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3" y="2116166"/>
              <a:ext cx="3482387"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64885"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64885"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141" name="Content Placeholder 2"/>
          <p:cNvSpPr txBox="1">
            <a:spLocks/>
          </p:cNvSpPr>
          <p:nvPr/>
        </p:nvSpPr>
        <p:spPr>
          <a:xfrm>
            <a:off x="4950096" y="1591121"/>
            <a:ext cx="6479904" cy="428847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latin typeface="Arial" panose="020B0604020202020204" pitchFamily="34" charset="0"/>
                <a:cs typeface="Arial" panose="020B0604020202020204" pitchFamily="34" charset="0"/>
              </a:rPr>
              <a:t>Base on Project Plan, Project Schedule , SRS to create test plan:</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Features to be tested</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Acceptance Test Criteria</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Environment</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Schedules</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Responsibilities</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Risks and contingencies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2151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3482386" cy="5224883"/>
            <a:chOff x="1315244" y="1213680"/>
            <a:chExt cx="3482386"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3482386"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64885"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64885"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420118"/>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latin typeface="Arial" panose="020B0604020202020204" pitchFamily="34" charset="0"/>
                <a:cs typeface="Arial" panose="020B0604020202020204" pitchFamily="34" charset="0"/>
              </a:rPr>
              <a:t>Base on SRS, create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Unit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Integration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System test case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Acceptance test case</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6227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1.1. </a:t>
            </a:r>
            <a:r>
              <a:rPr lang="ja-JP" altLang="en-US" sz="4000" smtClean="0">
                <a:solidFill>
                  <a:schemeClr val="bg1"/>
                </a:solidFill>
              </a:rPr>
              <a:t>現</a:t>
            </a:r>
            <a:r>
              <a:rPr lang="ja-JP" altLang="en-US" sz="4000">
                <a:solidFill>
                  <a:schemeClr val="bg1"/>
                </a:solidFill>
              </a:rPr>
              <a:t>在状況 </a:t>
            </a:r>
            <a:r>
              <a:rPr lang="en-US" altLang="ja-JP" sz="4000">
                <a:solidFill>
                  <a:schemeClr val="bg1"/>
                </a:solidFill>
              </a:rPr>
              <a:t> </a:t>
            </a:r>
            <a:r>
              <a:rPr lang="en-US" sz="4000">
                <a:solidFill>
                  <a:schemeClr val="bg1"/>
                </a:solidFill>
                <a:latin typeface="Arial" panose="020B0604020202020204" pitchFamily="34" charset="0"/>
                <a:cs typeface="Arial" panose="020B0604020202020204" pitchFamily="34" charset="0"/>
              </a:rPr>
              <a:t>Current Situation</a:t>
            </a:r>
          </a:p>
          <a:p>
            <a:pPr algn="ctr"/>
            <a:r>
              <a:rPr lang="en-US" sz="4000" smtClean="0">
                <a:solidFill>
                  <a:schemeClr val="bg1"/>
                </a:solidFill>
              </a:rPr>
              <a:t> </a:t>
            </a:r>
            <a:endParaRPr lang="en-US" sz="4000">
              <a:solidFill>
                <a:schemeClr val="bg1"/>
              </a:solidFill>
            </a:endParaRPr>
          </a:p>
        </p:txBody>
      </p:sp>
      <p:sp>
        <p:nvSpPr>
          <p:cNvPr id="8" name="Content Placeholder 2"/>
          <p:cNvSpPr txBox="1">
            <a:spLocks/>
          </p:cNvSpPr>
          <p:nvPr/>
        </p:nvSpPr>
        <p:spPr>
          <a:xfrm>
            <a:off x="1006838" y="2149295"/>
            <a:ext cx="10178323" cy="35935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Vietnam is nation attract foreign labor candidates</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More adapted to life in Vietnam</a:t>
            </a:r>
          </a:p>
          <a:p>
            <a:pPr>
              <a:lnSpc>
                <a:spcPct val="150000"/>
              </a:lnSpc>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BUT</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Vietnamese is not common in the world</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It's a complex language</a:t>
            </a:r>
          </a:p>
          <a:p>
            <a:pPr lvl="1">
              <a:lnSpc>
                <a:spcPct val="150000"/>
              </a:lnSpc>
              <a:buFont typeface="Wingdings" panose="05000000000000000000" pitchFamily="2" charset="2"/>
              <a:buChar char="Ø"/>
            </a:pPr>
            <a:r>
              <a:rPr lang="en-US" sz="1800" smtClean="0">
                <a:solidFill>
                  <a:schemeClr val="accent4">
                    <a:lumMod val="75000"/>
                  </a:schemeClr>
                </a:solidFill>
                <a:latin typeface="Arial" panose="020B0604020202020204" pitchFamily="34" charset="0"/>
                <a:cs typeface="Arial" panose="020B0604020202020204" pitchFamily="34" charset="0"/>
              </a:rPr>
              <a:t>No </a:t>
            </a:r>
            <a:r>
              <a:rPr lang="en-US" sz="1800" smtClean="0">
                <a:solidFill>
                  <a:schemeClr val="accent4">
                    <a:lumMod val="75000"/>
                  </a:schemeClr>
                </a:solidFill>
                <a:latin typeface="Arial" panose="020B0604020202020204" pitchFamily="34" charset="0"/>
                <a:cs typeface="Arial" panose="020B0604020202020204" pitchFamily="34" charset="0"/>
              </a:rPr>
              <a:t>many sites for Japanese people to learn Vietnamese.</a:t>
            </a:r>
            <a:endParaRPr lang="en-US" sz="1800">
              <a:solidFill>
                <a:schemeClr val="accent4">
                  <a:lumMod val="75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933" y="2400301"/>
            <a:ext cx="4122107" cy="3091580"/>
          </a:xfrm>
          <a:prstGeom prst="rect">
            <a:avLst/>
          </a:prstGeom>
        </p:spPr>
      </p:pic>
    </p:spTree>
    <p:extLst>
      <p:ext uri="{BB962C8B-B14F-4D97-AF65-F5344CB8AC3E}">
        <p14:creationId xmlns:p14="http://schemas.microsoft.com/office/powerpoint/2010/main" val="23346161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r="17751"/>
          <a:stretch/>
        </p:blipFill>
        <p:spPr>
          <a:xfrm>
            <a:off x="725538" y="2124576"/>
            <a:ext cx="11029501" cy="4249037"/>
          </a:xfrm>
          <a:prstGeom prst="rect">
            <a:avLst/>
          </a:prstGeom>
          <a:effectLst>
            <a:outerShdw blurRad="50800" dist="38100" dir="8100000" algn="tr" rotWithShape="0">
              <a:prstClr val="black">
                <a:alpha val="40000"/>
              </a:prstClr>
            </a:outerShdw>
          </a:effectLst>
        </p:spPr>
      </p:pic>
      <p:sp>
        <p:nvSpPr>
          <p:cNvPr id="56" name="Rectangle 55"/>
          <p:cNvSpPr/>
          <p:nvPr/>
        </p:nvSpPr>
        <p:spPr>
          <a:xfrm>
            <a:off x="322104" y="1333312"/>
            <a:ext cx="475398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89" y="1402388"/>
            <a:ext cx="4765711"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システムテストケース  </a:t>
            </a:r>
            <a:r>
              <a:rPr kumimoji="1" lang="en-US" altLang="ja-JP" sz="2000">
                <a:solidFill>
                  <a:schemeClr val="tx1"/>
                </a:solidFill>
                <a:latin typeface="Arial" panose="020B0604020202020204" pitchFamily="34" charset="0"/>
                <a:cs typeface="Arial" panose="020B0604020202020204" pitchFamily="34" charset="0"/>
              </a:rPr>
              <a:t>System Test Case</a:t>
            </a:r>
            <a:endParaRPr kumimoji="1" lang="ja-JP" altLang="en-US" sz="20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5541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3482386" cy="5224883"/>
            <a:chOff x="1315244" y="1213680"/>
            <a:chExt cx="3482386"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3482386"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64885"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Developer self-review: </a:t>
            </a:r>
          </a:p>
          <a:p>
            <a:pPr>
              <a:buFont typeface="Wingdings" panose="05000000000000000000" pitchFamily="2" charset="2"/>
              <a:buChar char="v"/>
            </a:pPr>
            <a:r>
              <a:rPr lang="en-US">
                <a:latin typeface="Arial" panose="020B0604020202020204" pitchFamily="34" charset="0"/>
                <a:cs typeface="Arial" panose="020B0604020202020204" pitchFamily="34" charset="0"/>
              </a:rPr>
              <a:t> Unit test case</a:t>
            </a:r>
          </a:p>
          <a:p>
            <a:pPr marL="0" indent="0">
              <a:buNone/>
            </a:pPr>
            <a:r>
              <a:rPr lang="en-US">
                <a:latin typeface="Arial" panose="020B0604020202020204" pitchFamily="34" charset="0"/>
                <a:cs typeface="Arial" panose="020B0604020202020204" pitchFamily="34" charset="0"/>
              </a:rPr>
              <a:t>Tester self-review and peer-review:</a:t>
            </a:r>
          </a:p>
          <a:p>
            <a:pPr>
              <a:buFont typeface="Wingdings" panose="05000000000000000000" pitchFamily="2" charset="2"/>
              <a:buChar char="v"/>
            </a:pPr>
            <a:r>
              <a:rPr lang="en-US">
                <a:latin typeface="Arial" panose="020B0604020202020204" pitchFamily="34" charset="0"/>
                <a:cs typeface="Arial" panose="020B0604020202020204" pitchFamily="34" charset="0"/>
              </a:rPr>
              <a:t> Integration test case</a:t>
            </a:r>
          </a:p>
          <a:p>
            <a:pPr>
              <a:buFont typeface="Wingdings" panose="05000000000000000000" pitchFamily="2" charset="2"/>
              <a:buChar char="v"/>
            </a:pPr>
            <a:r>
              <a:rPr lang="en-US">
                <a:latin typeface="Arial" panose="020B0604020202020204" pitchFamily="34" charset="0"/>
                <a:cs typeface="Arial" panose="020B0604020202020204" pitchFamily="34" charset="0"/>
              </a:rPr>
              <a:t> System test case</a:t>
            </a:r>
          </a:p>
        </p:txBody>
      </p:sp>
    </p:spTree>
    <p:extLst>
      <p:ext uri="{BB962C8B-B14F-4D97-AF65-F5344CB8AC3E}">
        <p14:creationId xmlns:p14="http://schemas.microsoft.com/office/powerpoint/2010/main" val="2040011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4" y="1333312"/>
            <a:ext cx="497672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89" y="1402388"/>
            <a:ext cx="5000173"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テストレビュー  </a:t>
            </a:r>
            <a:r>
              <a:rPr kumimoji="1" lang="en-US" altLang="ja-JP" sz="2000">
                <a:solidFill>
                  <a:schemeClr val="tx1"/>
                </a:solidFill>
                <a:latin typeface="Arial" panose="020B0604020202020204" pitchFamily="34" charset="0"/>
                <a:cs typeface="Arial" panose="020B0604020202020204" pitchFamily="34" charset="0"/>
              </a:rPr>
              <a:t>Test case review </a:t>
            </a:r>
            <a:r>
              <a:rPr kumimoji="1" lang="en-US" altLang="ja-JP" sz="2000" smtClean="0">
                <a:solidFill>
                  <a:schemeClr val="tx1"/>
                </a:solidFill>
                <a:latin typeface="Arial" panose="020B0604020202020204" pitchFamily="34" charset="0"/>
                <a:cs typeface="Arial" panose="020B0604020202020204" pitchFamily="34" charset="0"/>
              </a:rPr>
              <a:t>checklist</a:t>
            </a:r>
            <a:endParaRPr kumimoji="1" lang="en-US" altLang="ja-JP" sz="2000">
              <a:solidFill>
                <a:schemeClr val="tx1"/>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1400907" y="2069476"/>
            <a:ext cx="9390184" cy="424287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480588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3482386" cy="5224883"/>
            <a:chOff x="1315244" y="1213680"/>
            <a:chExt cx="3482386"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3482386"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64885"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Tester execute test case follow phase:</a:t>
            </a:r>
          </a:p>
          <a:p>
            <a:pPr>
              <a:buFont typeface="Wingdings" panose="05000000000000000000" pitchFamily="2" charset="2"/>
              <a:buChar char="v"/>
            </a:pPr>
            <a:r>
              <a:rPr lang="en-US" smtClean="0">
                <a:latin typeface="Arial" panose="020B0604020202020204" pitchFamily="34" charset="0"/>
                <a:cs typeface="Arial" panose="020B0604020202020204" pitchFamily="34" charset="0"/>
              </a:rPr>
              <a:t> Integration </a:t>
            </a:r>
            <a:r>
              <a:rPr lang="en-US">
                <a:latin typeface="Arial" panose="020B0604020202020204" pitchFamily="34" charset="0"/>
                <a:cs typeface="Arial" panose="020B0604020202020204" pitchFamily="34" charset="0"/>
              </a:rPr>
              <a:t>testing</a:t>
            </a:r>
          </a:p>
          <a:p>
            <a:pPr>
              <a:buFont typeface="Wingdings" panose="05000000000000000000" pitchFamily="2" charset="2"/>
              <a:buChar char="v"/>
            </a:pPr>
            <a:r>
              <a:rPr lang="en-US">
                <a:latin typeface="Arial" panose="020B0604020202020204" pitchFamily="34" charset="0"/>
                <a:cs typeface="Arial" panose="020B0604020202020204" pitchFamily="34" charset="0"/>
              </a:rPr>
              <a:t> System testing</a:t>
            </a:r>
          </a:p>
        </p:txBody>
      </p:sp>
    </p:spTree>
    <p:extLst>
      <p:ext uri="{BB962C8B-B14F-4D97-AF65-F5344CB8AC3E}">
        <p14:creationId xmlns:p14="http://schemas.microsoft.com/office/powerpoint/2010/main" val="4558641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4" y="1333312"/>
            <a:ext cx="4976727"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89" y="1402388"/>
            <a:ext cx="5000173"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テストケースの実行  </a:t>
            </a:r>
            <a:r>
              <a:rPr kumimoji="1" lang="en-US" altLang="ja-JP" sz="2000">
                <a:solidFill>
                  <a:schemeClr val="tx1"/>
                </a:solidFill>
                <a:latin typeface="Arial" panose="020B0604020202020204" pitchFamily="34" charset="0"/>
                <a:cs typeface="Arial" panose="020B0604020202020204" pitchFamily="34" charset="0"/>
              </a:rPr>
              <a:t>Execute test case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755" y="2055500"/>
            <a:ext cx="9123245" cy="41353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033411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2476609" cy="5224883"/>
            <a:chOff x="1315244" y="1213680"/>
            <a:chExt cx="2476609"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76609"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3482386"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64885"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While executing test, tester detect, log bug and assign to appropriate developer.</a:t>
            </a:r>
          </a:p>
        </p:txBody>
      </p:sp>
    </p:spTree>
    <p:extLst>
      <p:ext uri="{BB962C8B-B14F-4D97-AF65-F5344CB8AC3E}">
        <p14:creationId xmlns:p14="http://schemas.microsoft.com/office/powerpoint/2010/main" val="19328169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不具合管理  </a:t>
            </a:r>
            <a:r>
              <a:rPr kumimoji="1" lang="en-US" altLang="ja-JP" sz="2000">
                <a:solidFill>
                  <a:schemeClr val="tx1"/>
                </a:solidFill>
                <a:latin typeface="Arial" panose="020B0604020202020204" pitchFamily="34" charset="0"/>
                <a:cs typeface="Arial" panose="020B0604020202020204" pitchFamily="34" charset="0"/>
              </a:rPr>
              <a:t>Defect log management</a:t>
            </a:r>
          </a:p>
        </p:txBody>
      </p:sp>
      <p:pic>
        <p:nvPicPr>
          <p:cNvPr id="11" name="Picture 10"/>
          <p:cNvPicPr>
            <a:picLocks noChangeAspect="1"/>
          </p:cNvPicPr>
          <p:nvPr/>
        </p:nvPicPr>
        <p:blipFill>
          <a:blip r:embed="rId3"/>
          <a:stretch>
            <a:fillRect/>
          </a:stretch>
        </p:blipFill>
        <p:spPr>
          <a:xfrm>
            <a:off x="1551960" y="2124576"/>
            <a:ext cx="9088078" cy="415649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4965236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2476609" cy="5224883"/>
            <a:chOff x="1315244" y="1213680"/>
            <a:chExt cx="2476609"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76609"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76609"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3482386"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8" y="5060211"/>
            <a:ext cx="2464886"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When Developer fixed bug, Tester re-test until bug was fixed successfully, then change defect of status to Closed.</a:t>
            </a:r>
          </a:p>
        </p:txBody>
      </p:sp>
    </p:spTree>
    <p:extLst>
      <p:ext uri="{BB962C8B-B14F-4D97-AF65-F5344CB8AC3E}">
        <p14:creationId xmlns:p14="http://schemas.microsoft.com/office/powerpoint/2010/main" val="7113212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grpSp>
        <p:nvGrpSpPr>
          <p:cNvPr id="98" name="Group 97"/>
          <p:cNvGrpSpPr/>
          <p:nvPr/>
        </p:nvGrpSpPr>
        <p:grpSpPr>
          <a:xfrm>
            <a:off x="1280075" y="1198761"/>
            <a:ext cx="2476609" cy="5224883"/>
            <a:chOff x="1315244" y="1213680"/>
            <a:chExt cx="2476609" cy="4801916"/>
          </a:xfrm>
          <a:effectLst>
            <a:outerShdw blurRad="50800" dist="38100" dir="8100000" algn="tr" rotWithShape="0">
              <a:prstClr val="black">
                <a:alpha val="40000"/>
              </a:prstClr>
            </a:outerShdw>
          </a:effectLst>
        </p:grpSpPr>
        <p:grpSp>
          <p:nvGrpSpPr>
            <p:cNvPr id="99" name="Group 98"/>
            <p:cNvGrpSpPr/>
            <p:nvPr/>
          </p:nvGrpSpPr>
          <p:grpSpPr>
            <a:xfrm>
              <a:off x="1374771" y="1213680"/>
              <a:ext cx="292103" cy="4801916"/>
              <a:chOff x="1374772" y="1213680"/>
              <a:chExt cx="274322" cy="4801916"/>
            </a:xfrm>
          </p:grpSpPr>
          <p:sp>
            <p:nvSpPr>
              <p:cNvPr id="116" name="Pentagon 115"/>
              <p:cNvSpPr/>
              <p:nvPr/>
            </p:nvSpPr>
            <p:spPr>
              <a:xfrm rot="5400000">
                <a:off x="1103752" y="5471750"/>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Rectangle 5"/>
              <p:cNvSpPr/>
              <p:nvPr/>
            </p:nvSpPr>
            <p:spPr>
              <a:xfrm>
                <a:off x="1374772" y="2007665"/>
                <a:ext cx="273845" cy="3337055"/>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Rectangle 118"/>
              <p:cNvSpPr/>
              <p:nvPr/>
            </p:nvSpPr>
            <p:spPr>
              <a:xfrm>
                <a:off x="1404710" y="1213680"/>
                <a:ext cx="212954" cy="203438"/>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Freeform 119"/>
              <p:cNvSpPr/>
              <p:nvPr/>
            </p:nvSpPr>
            <p:spPr>
              <a:xfrm rot="5400000">
                <a:off x="1396885" y="5864714"/>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00" name="Trapezoid 99"/>
            <p:cNvSpPr/>
            <p:nvPr/>
          </p:nvSpPr>
          <p:spPr>
            <a:xfrm rot="16200000">
              <a:off x="1131107" y="3602649"/>
              <a:ext cx="427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1" name="Trapezoid 100"/>
            <p:cNvSpPr/>
            <p:nvPr/>
          </p:nvSpPr>
          <p:spPr>
            <a:xfrm rot="16200000">
              <a:off x="1145196" y="3139224"/>
              <a:ext cx="399634"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Trapezoid 101"/>
            <p:cNvSpPr/>
            <p:nvPr/>
          </p:nvSpPr>
          <p:spPr>
            <a:xfrm rot="16200000">
              <a:off x="1120830" y="2739129"/>
              <a:ext cx="434550" cy="4571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Trapezoid 102"/>
            <p:cNvSpPr/>
            <p:nvPr/>
          </p:nvSpPr>
          <p:spPr>
            <a:xfrm rot="16200000">
              <a:off x="1129598" y="2265967"/>
              <a:ext cx="429233" cy="57931"/>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4" name="Pentagon 103"/>
            <p:cNvSpPr/>
            <p:nvPr/>
          </p:nvSpPr>
          <p:spPr>
            <a:xfrm>
              <a:off x="1315244" y="2116166"/>
              <a:ext cx="2464886" cy="369466"/>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Pentagon 104"/>
            <p:cNvSpPr/>
            <p:nvPr/>
          </p:nvSpPr>
          <p:spPr>
            <a:xfrm>
              <a:off x="1315244" y="2583121"/>
              <a:ext cx="2464885" cy="331528"/>
            </a:xfrm>
            <a:prstGeom prst="homePlate">
              <a:avLst>
                <a:gd name="adj" fmla="val 36274"/>
              </a:avLst>
            </a:prstGeom>
            <a:gradFill flip="none" rotWithShape="1">
              <a:gsLst>
                <a:gs pos="0">
                  <a:schemeClr val="accent4">
                    <a:shade val="30000"/>
                    <a:satMod val="115000"/>
                    <a:lumMod val="80000"/>
                    <a:lumOff val="20000"/>
                  </a:schemeClr>
                </a:gs>
                <a:gs pos="50000">
                  <a:schemeClr val="accent4">
                    <a:shade val="67500"/>
                    <a:satMod val="115000"/>
                    <a:lumMod val="80000"/>
                    <a:lumOff val="20000"/>
                  </a:schemeClr>
                </a:gs>
                <a:gs pos="100000">
                  <a:schemeClr val="accent4">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Pentagon 105"/>
            <p:cNvSpPr/>
            <p:nvPr/>
          </p:nvSpPr>
          <p:spPr>
            <a:xfrm>
              <a:off x="1315244" y="2996516"/>
              <a:ext cx="2476609" cy="34899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5400"/>
            </a:p>
          </p:txBody>
        </p:sp>
        <p:sp>
          <p:nvSpPr>
            <p:cNvPr id="107" name="Pentagon 106"/>
            <p:cNvSpPr/>
            <p:nvPr/>
          </p:nvSpPr>
          <p:spPr>
            <a:xfrm>
              <a:off x="1315244" y="3442846"/>
              <a:ext cx="2476609" cy="373603"/>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TextBox 107"/>
            <p:cNvSpPr txBox="1"/>
            <p:nvPr/>
          </p:nvSpPr>
          <p:spPr>
            <a:xfrm>
              <a:off x="1374772" y="2058242"/>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1</a:t>
              </a:r>
            </a:p>
          </p:txBody>
        </p:sp>
        <p:sp>
          <p:nvSpPr>
            <p:cNvPr id="109" name="TextBox 108"/>
            <p:cNvSpPr txBox="1"/>
            <p:nvPr/>
          </p:nvSpPr>
          <p:spPr>
            <a:xfrm>
              <a:off x="1374772" y="2481164"/>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2</a:t>
              </a:r>
            </a:p>
          </p:txBody>
        </p:sp>
        <p:sp>
          <p:nvSpPr>
            <p:cNvPr id="110" name="TextBox 109"/>
            <p:cNvSpPr txBox="1"/>
            <p:nvPr/>
          </p:nvSpPr>
          <p:spPr>
            <a:xfrm>
              <a:off x="1374772" y="2931377"/>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3</a:t>
              </a:r>
            </a:p>
          </p:txBody>
        </p:sp>
        <p:sp>
          <p:nvSpPr>
            <p:cNvPr id="111" name="TextBox 110"/>
            <p:cNvSpPr txBox="1"/>
            <p:nvPr/>
          </p:nvSpPr>
          <p:spPr>
            <a:xfrm>
              <a:off x="1374772" y="3357161"/>
              <a:ext cx="385042"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latin typeface="+mn-lt"/>
                </a:rPr>
                <a:t>4</a:t>
              </a:r>
            </a:p>
          </p:txBody>
        </p:sp>
        <p:sp>
          <p:nvSpPr>
            <p:cNvPr id="112" name="TextBox 111"/>
            <p:cNvSpPr txBox="1"/>
            <p:nvPr/>
          </p:nvSpPr>
          <p:spPr>
            <a:xfrm>
              <a:off x="1804267" y="2135187"/>
              <a:ext cx="1692323"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Plan</a:t>
              </a:r>
              <a:endParaRPr lang="en-US">
                <a:solidFill>
                  <a:schemeClr val="bg1"/>
                </a:solidFill>
                <a:latin typeface="+mn-lt"/>
              </a:endParaRPr>
            </a:p>
          </p:txBody>
        </p:sp>
        <p:sp>
          <p:nvSpPr>
            <p:cNvPr id="113" name="TextBox 112"/>
            <p:cNvSpPr txBox="1"/>
            <p:nvPr/>
          </p:nvSpPr>
          <p:spPr>
            <a:xfrm>
              <a:off x="1804267" y="2558109"/>
              <a:ext cx="1770869"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rPr>
                <a:t>Create Test Case</a:t>
              </a:r>
              <a:endParaRPr lang="en-US">
                <a:solidFill>
                  <a:schemeClr val="bg1"/>
                </a:solidFill>
                <a:latin typeface="+mn-lt"/>
              </a:endParaRPr>
            </a:p>
          </p:txBody>
        </p:sp>
        <p:sp>
          <p:nvSpPr>
            <p:cNvPr id="114" name="TextBox 113"/>
            <p:cNvSpPr txBox="1"/>
            <p:nvPr/>
          </p:nvSpPr>
          <p:spPr>
            <a:xfrm>
              <a:off x="1804267" y="3008321"/>
              <a:ext cx="179741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Review Test Case</a:t>
              </a:r>
              <a:endParaRPr lang="en-US">
                <a:solidFill>
                  <a:schemeClr val="bg1"/>
                </a:solidFill>
                <a:latin typeface="+mn-lt"/>
              </a:endParaRPr>
            </a:p>
          </p:txBody>
        </p:sp>
        <p:sp>
          <p:nvSpPr>
            <p:cNvPr id="115" name="TextBox 114"/>
            <p:cNvSpPr txBox="1"/>
            <p:nvPr/>
          </p:nvSpPr>
          <p:spPr>
            <a:xfrm>
              <a:off x="1804267" y="3434102"/>
              <a:ext cx="1339021"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Execute Test</a:t>
              </a:r>
              <a:endParaRPr lang="en-US">
                <a:solidFill>
                  <a:schemeClr val="bg1"/>
                </a:solidFill>
                <a:latin typeface="+mn-lt"/>
              </a:endParaRPr>
            </a:p>
          </p:txBody>
        </p:sp>
      </p:grpSp>
      <p:sp>
        <p:nvSpPr>
          <p:cNvPr id="128" name="Trapezoid 127"/>
          <p:cNvSpPr/>
          <p:nvPr/>
        </p:nvSpPr>
        <p:spPr>
          <a:xfrm rot="16200000">
            <a:off x="1090435" y="4281076"/>
            <a:ext cx="438813"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9" name="Pentagon 128"/>
          <p:cNvSpPr/>
          <p:nvPr/>
        </p:nvSpPr>
        <p:spPr>
          <a:xfrm>
            <a:off x="1280075" y="4117100"/>
            <a:ext cx="2476609" cy="383209"/>
          </a:xfrm>
          <a:prstGeom prst="homePlate">
            <a:avLst>
              <a:gd name="adj" fmla="val 36274"/>
            </a:avLst>
          </a:prstGeom>
          <a:solidFill>
            <a:srgbClr val="FFC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0" name="TextBox 129"/>
          <p:cNvSpPr txBox="1"/>
          <p:nvPr/>
        </p:nvSpPr>
        <p:spPr>
          <a:xfrm>
            <a:off x="1339603" y="4040578"/>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5</a:t>
            </a:r>
            <a:endParaRPr lang="en-US" sz="2800" b="1">
              <a:solidFill>
                <a:schemeClr val="bg1"/>
              </a:solidFill>
              <a:latin typeface="+mn-lt"/>
            </a:endParaRPr>
          </a:p>
        </p:txBody>
      </p:sp>
      <p:sp>
        <p:nvSpPr>
          <p:cNvPr id="131" name="TextBox 130"/>
          <p:cNvSpPr txBox="1"/>
          <p:nvPr/>
        </p:nvSpPr>
        <p:spPr>
          <a:xfrm>
            <a:off x="1769098" y="4117522"/>
            <a:ext cx="915635"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Log bug</a:t>
            </a:r>
            <a:endParaRPr lang="en-US">
              <a:solidFill>
                <a:schemeClr val="bg1"/>
              </a:solidFill>
              <a:latin typeface="+mn-lt"/>
            </a:endParaRPr>
          </a:p>
        </p:txBody>
      </p:sp>
      <p:sp>
        <p:nvSpPr>
          <p:cNvPr id="132" name="Trapezoid 131"/>
          <p:cNvSpPr/>
          <p:nvPr/>
        </p:nvSpPr>
        <p:spPr>
          <a:xfrm rot="16200000">
            <a:off x="1097559" y="4753302"/>
            <a:ext cx="424567"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Pentagon 132"/>
          <p:cNvSpPr/>
          <p:nvPr/>
        </p:nvSpPr>
        <p:spPr>
          <a:xfrm>
            <a:off x="1280075" y="4597030"/>
            <a:ext cx="2476609" cy="370769"/>
          </a:xfrm>
          <a:prstGeom prst="homePlate">
            <a:avLst>
              <a:gd name="adj" fmla="val 36274"/>
            </a:avLst>
          </a:prstGeom>
          <a:solidFill>
            <a:schemeClr val="accent2">
              <a:lumMod val="60000"/>
              <a:lumOff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TextBox 133"/>
          <p:cNvSpPr txBox="1"/>
          <p:nvPr/>
        </p:nvSpPr>
        <p:spPr>
          <a:xfrm>
            <a:off x="1339603" y="4524514"/>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6</a:t>
            </a:r>
            <a:endParaRPr lang="en-US" sz="2800" b="1">
              <a:solidFill>
                <a:schemeClr val="bg1"/>
              </a:solidFill>
              <a:latin typeface="+mn-lt"/>
            </a:endParaRPr>
          </a:p>
        </p:txBody>
      </p:sp>
      <p:sp>
        <p:nvSpPr>
          <p:cNvPr id="135" name="TextBox 134"/>
          <p:cNvSpPr txBox="1"/>
          <p:nvPr/>
        </p:nvSpPr>
        <p:spPr>
          <a:xfrm>
            <a:off x="1769098" y="4601458"/>
            <a:ext cx="862737"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Re-test</a:t>
            </a:r>
            <a:endParaRPr lang="en-US">
              <a:solidFill>
                <a:schemeClr val="bg1"/>
              </a:solidFill>
              <a:latin typeface="+mn-lt"/>
            </a:endParaRPr>
          </a:p>
        </p:txBody>
      </p:sp>
      <p:sp>
        <p:nvSpPr>
          <p:cNvPr id="136" name="Trapezoid 135"/>
          <p:cNvSpPr/>
          <p:nvPr/>
        </p:nvSpPr>
        <p:spPr>
          <a:xfrm rot="16200000">
            <a:off x="1101949" y="5201768"/>
            <a:ext cx="416195"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Pentagon 136"/>
          <p:cNvSpPr/>
          <p:nvPr/>
        </p:nvSpPr>
        <p:spPr>
          <a:xfrm>
            <a:off x="1291797" y="5060211"/>
            <a:ext cx="3470663" cy="363458"/>
          </a:xfrm>
          <a:prstGeom prst="homePlate">
            <a:avLst>
              <a:gd name="adj" fmla="val 36274"/>
            </a:avLst>
          </a:prstGeom>
          <a:solidFill>
            <a:schemeClr val="accent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TextBox 137"/>
          <p:cNvSpPr txBox="1"/>
          <p:nvPr/>
        </p:nvSpPr>
        <p:spPr>
          <a:xfrm>
            <a:off x="1339807" y="4988816"/>
            <a:ext cx="367408" cy="523220"/>
          </a:xfrm>
          <a:prstGeom prst="rect">
            <a:avLst/>
          </a:prstGeom>
          <a:noFill/>
          <a:effectLst/>
        </p:spPr>
        <p:txBody>
          <a:bodyPr wrap="none">
            <a:spAutoFit/>
          </a:bodyPr>
          <a:lstStyle/>
          <a:p>
            <a:pPr eaLnBrk="1" fontAlgn="auto" hangingPunct="1">
              <a:spcBef>
                <a:spcPts val="0"/>
              </a:spcBef>
              <a:spcAft>
                <a:spcPts val="0"/>
              </a:spcAft>
              <a:defRPr/>
            </a:pPr>
            <a:r>
              <a:rPr lang="en-US" sz="2800" b="1">
                <a:solidFill>
                  <a:schemeClr val="bg1"/>
                </a:solidFill>
              </a:rPr>
              <a:t>7</a:t>
            </a:r>
            <a:endParaRPr lang="en-US" sz="2800" b="1">
              <a:solidFill>
                <a:schemeClr val="bg1"/>
              </a:solidFill>
              <a:latin typeface="+mn-lt"/>
            </a:endParaRPr>
          </a:p>
        </p:txBody>
      </p:sp>
      <p:sp>
        <p:nvSpPr>
          <p:cNvPr id="139" name="TextBox 138"/>
          <p:cNvSpPr txBox="1"/>
          <p:nvPr/>
        </p:nvSpPr>
        <p:spPr>
          <a:xfrm>
            <a:off x="1769302" y="5065760"/>
            <a:ext cx="1975862" cy="369332"/>
          </a:xfrm>
          <a:prstGeom prst="rect">
            <a:avLst/>
          </a:prstGeom>
          <a:noFill/>
          <a:effectLst/>
        </p:spPr>
        <p:txBody>
          <a:bodyPr wrap="none">
            <a:spAutoFit/>
          </a:bodyPr>
          <a:lstStyle/>
          <a:p>
            <a:pPr eaLnBrk="1" fontAlgn="auto" hangingPunct="1">
              <a:spcBef>
                <a:spcPts val="0"/>
              </a:spcBef>
              <a:spcAft>
                <a:spcPts val="0"/>
              </a:spcAft>
              <a:defRPr/>
            </a:pPr>
            <a:r>
              <a:rPr lang="en-US" smtClean="0">
                <a:solidFill>
                  <a:schemeClr val="bg1"/>
                </a:solidFill>
                <a:latin typeface="+mn-lt"/>
              </a:rPr>
              <a:t>Create Test Report</a:t>
            </a:r>
            <a:endParaRPr lang="en-US">
              <a:solidFill>
                <a:schemeClr val="bg1"/>
              </a:solidFill>
              <a:latin typeface="+mn-lt"/>
            </a:endParaRPr>
          </a:p>
        </p:txBody>
      </p:sp>
      <p:sp>
        <p:nvSpPr>
          <p:cNvPr id="140" name="AutoShape 3"/>
          <p:cNvSpPr>
            <a:spLocks noChangeArrowheads="1"/>
          </p:cNvSpPr>
          <p:nvPr/>
        </p:nvSpPr>
        <p:spPr bwMode="gray">
          <a:xfrm>
            <a:off x="4857156" y="1343764"/>
            <a:ext cx="6804413" cy="4843613"/>
          </a:xfrm>
          <a:prstGeom prst="roundRect">
            <a:avLst>
              <a:gd name="adj" fmla="val 8097"/>
            </a:avLst>
          </a:prstGeom>
          <a:solidFill>
            <a:schemeClr val="accent5">
              <a:lumMod val="60000"/>
              <a:lumOff val="40000"/>
            </a:schemeClr>
          </a:solidFill>
          <a:ln w="9525">
            <a:solidFill>
              <a:srgbClr val="333333"/>
            </a:solidFill>
            <a:prstDash val="dash"/>
            <a:round/>
            <a:headEnd/>
            <a:tailEnd/>
          </a:ln>
          <a:effectLst>
            <a:outerShdw blurRad="50800" dist="38100" dir="8100000" algn="tr" rotWithShape="0">
              <a:prstClr val="black">
                <a:alpha val="40000"/>
              </a:prstClr>
            </a:outerShdw>
          </a:effectLst>
        </p:spPr>
        <p:txBody>
          <a:bodyPr wrap="none" anchor="ctr"/>
          <a:lstStyle/>
          <a:p>
            <a:endParaRPr lang="en-US"/>
          </a:p>
        </p:txBody>
      </p:sp>
      <p:sp>
        <p:nvSpPr>
          <p:cNvPr id="53" name="Content Placeholder 2"/>
          <p:cNvSpPr txBox="1">
            <a:spLocks/>
          </p:cNvSpPr>
          <p:nvPr/>
        </p:nvSpPr>
        <p:spPr>
          <a:xfrm>
            <a:off x="4950096" y="1591121"/>
            <a:ext cx="6479904" cy="4288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Tester has responsibility to write test report for each test phase. Finish testing phase, Test leader </a:t>
            </a:r>
            <a:r>
              <a:rPr lang="en-US" smtClean="0">
                <a:latin typeface="Arial" panose="020B0604020202020204" pitchFamily="34" charset="0"/>
                <a:cs typeface="Arial" panose="020B0604020202020204" pitchFamily="34" charset="0"/>
              </a:rPr>
              <a:t>create </a:t>
            </a:r>
            <a:r>
              <a:rPr lang="en-US">
                <a:latin typeface="Arial" panose="020B0604020202020204" pitchFamily="34" charset="0"/>
                <a:cs typeface="Arial" panose="020B0604020202020204" pitchFamily="34" charset="0"/>
              </a:rPr>
              <a:t>Test report.</a:t>
            </a:r>
          </a:p>
        </p:txBody>
      </p:sp>
    </p:spTree>
    <p:extLst>
      <p:ext uri="{BB962C8B-B14F-4D97-AF65-F5344CB8AC3E}">
        <p14:creationId xmlns:p14="http://schemas.microsoft.com/office/powerpoint/2010/main" val="9675548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テストのレポート  </a:t>
            </a:r>
            <a:r>
              <a:rPr kumimoji="1" lang="en-US" altLang="ja-JP" sz="2000">
                <a:solidFill>
                  <a:schemeClr val="tx1"/>
                </a:solidFill>
                <a:latin typeface="Arial" panose="020B0604020202020204" pitchFamily="34" charset="0"/>
                <a:cs typeface="Arial" panose="020B0604020202020204" pitchFamily="34" charset="0"/>
              </a:rPr>
              <a:t>Test Report</a:t>
            </a:r>
          </a:p>
        </p:txBody>
      </p:sp>
      <p:graphicFrame>
        <p:nvGraphicFramePr>
          <p:cNvPr id="12" name="Content Placeholder 9"/>
          <p:cNvGraphicFramePr>
            <a:graphicFrameLocks/>
          </p:cNvGraphicFramePr>
          <p:nvPr>
            <p:extLst>
              <p:ext uri="{D42A27DB-BD31-4B8C-83A1-F6EECF244321}">
                <p14:modId xmlns:p14="http://schemas.microsoft.com/office/powerpoint/2010/main" val="751775097"/>
              </p:ext>
            </p:extLst>
          </p:nvPr>
        </p:nvGraphicFramePr>
        <p:xfrm>
          <a:off x="1251677" y="2185453"/>
          <a:ext cx="10178323" cy="3963867"/>
        </p:xfrm>
        <a:graphic>
          <a:graphicData uri="http://schemas.openxmlformats.org/drawingml/2006/table">
            <a:tbl>
              <a:tblPr>
                <a:effectLst>
                  <a:outerShdw blurRad="50800" dist="38100" dir="8100000" algn="tr" rotWithShape="0">
                    <a:prstClr val="black">
                      <a:alpha val="40000"/>
                    </a:prstClr>
                  </a:outerShdw>
                </a:effectLst>
                <a:tableStyleId>{16D9F66E-5EB9-4882-86FB-DCBF35E3C3E4}</a:tableStyleId>
              </a:tblPr>
              <a:tblGrid>
                <a:gridCol w="1840030"/>
                <a:gridCol w="1226686"/>
                <a:gridCol w="1427780"/>
                <a:gridCol w="1406288"/>
                <a:gridCol w="1184388"/>
                <a:gridCol w="1062775"/>
                <a:gridCol w="1015188"/>
                <a:gridCol w="1015188"/>
              </a:tblGrid>
              <a:tr h="1606409">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Phase</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 Test cases Planned</a:t>
                      </a:r>
                      <a:br>
                        <a:rPr lang="en-US" sz="1800" u="none" strike="noStrike">
                          <a:solidFill>
                            <a:srgbClr val="002060"/>
                          </a:solidFill>
                          <a:effectLst/>
                          <a:latin typeface="Arial" panose="020B0604020202020204" pitchFamily="34" charset="0"/>
                          <a:cs typeface="Arial" panose="020B0604020202020204" pitchFamily="34" charset="0"/>
                        </a:rPr>
                      </a:br>
                      <a:r>
                        <a:rPr lang="en-US" sz="1800" u="none" strike="noStrike">
                          <a:solidFill>
                            <a:srgbClr val="002060"/>
                          </a:solidFill>
                          <a:effectLst/>
                          <a:latin typeface="Arial" panose="020B0604020202020204" pitchFamily="34" charset="0"/>
                          <a:cs typeface="Arial" panose="020B0604020202020204" pitchFamily="34" charset="0"/>
                        </a:rPr>
                        <a:t>(TC/KLOC)</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#Defects Planned</a:t>
                      </a:r>
                      <a:br>
                        <a:rPr lang="en-US" sz="1800" u="none" strike="noStrike" dirty="0">
                          <a:solidFill>
                            <a:srgbClr val="002060"/>
                          </a:solidFill>
                          <a:effectLst/>
                          <a:latin typeface="Arial" panose="020B0604020202020204" pitchFamily="34" charset="0"/>
                          <a:cs typeface="Arial" panose="020B0604020202020204" pitchFamily="34" charset="0"/>
                        </a:rPr>
                      </a:br>
                      <a:r>
                        <a:rPr lang="en-US" sz="1800" u="none" strike="noStrike" dirty="0">
                          <a:solidFill>
                            <a:srgbClr val="002060"/>
                          </a:solidFill>
                          <a:effectLst/>
                          <a:latin typeface="Arial" panose="020B0604020202020204" pitchFamily="34" charset="0"/>
                          <a:cs typeface="Arial" panose="020B0604020202020204" pitchFamily="34" charset="0"/>
                        </a:rPr>
                        <a:t>(DP/KLOC)</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#Test cases Actual</a:t>
                      </a:r>
                      <a:br>
                        <a:rPr lang="en-US" sz="1800" u="none" strike="noStrike">
                          <a:solidFill>
                            <a:srgbClr val="002060"/>
                          </a:solidFill>
                          <a:effectLst/>
                          <a:latin typeface="Arial" panose="020B0604020202020204" pitchFamily="34" charset="0"/>
                          <a:cs typeface="Arial" panose="020B0604020202020204" pitchFamily="34" charset="0"/>
                        </a:rPr>
                      </a:br>
                      <a:r>
                        <a:rPr lang="en-US" sz="1800" u="none" strike="noStrike">
                          <a:solidFill>
                            <a:srgbClr val="002060"/>
                          </a:solidFill>
                          <a:effectLst/>
                          <a:latin typeface="Arial" panose="020B0604020202020204" pitchFamily="34" charset="0"/>
                          <a:cs typeface="Arial" panose="020B0604020202020204" pitchFamily="34" charset="0"/>
                        </a:rPr>
                        <a:t>(TC/KLOC)</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#Defects Actual</a:t>
                      </a:r>
                      <a:br>
                        <a:rPr lang="en-US" sz="1800" u="none" strike="noStrike">
                          <a:solidFill>
                            <a:srgbClr val="002060"/>
                          </a:solidFill>
                          <a:effectLst/>
                          <a:latin typeface="Arial" panose="020B0604020202020204" pitchFamily="34" charset="0"/>
                          <a:cs typeface="Arial" panose="020B0604020202020204" pitchFamily="34" charset="0"/>
                        </a:rPr>
                      </a:br>
                      <a:r>
                        <a:rPr lang="en-US" sz="1800" u="none" strike="noStrike">
                          <a:solidFill>
                            <a:srgbClr val="002060"/>
                          </a:solidFill>
                          <a:effectLst/>
                          <a:latin typeface="Arial" panose="020B0604020202020204" pitchFamily="34" charset="0"/>
                          <a:cs typeface="Arial" panose="020B0604020202020204" pitchFamily="34" charset="0"/>
                        </a:rPr>
                        <a:t>(DP/KLOC)</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a:solidFill>
                            <a:srgbClr val="002060"/>
                          </a:solidFill>
                          <a:effectLst/>
                          <a:latin typeface="Arial" panose="020B0604020202020204" pitchFamily="34" charset="0"/>
                          <a:cs typeface="Arial" panose="020B0604020202020204" pitchFamily="34" charset="0"/>
                        </a:rPr>
                        <a:t>% Tests Executed</a:t>
                      </a:r>
                      <a:endParaRPr lang="en-US" sz="18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 Tests Passed</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1800" u="none" strike="noStrike" dirty="0">
                          <a:solidFill>
                            <a:srgbClr val="002060"/>
                          </a:solidFill>
                          <a:effectLst/>
                          <a:latin typeface="Arial" panose="020B0604020202020204" pitchFamily="34" charset="0"/>
                          <a:cs typeface="Arial" panose="020B0604020202020204" pitchFamily="34" charset="0"/>
                        </a:rPr>
                        <a:t>% Tests Fail</a:t>
                      </a:r>
                      <a:endParaRPr lang="en-US" sz="18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r>
              <a:tr h="542424">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Unit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40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3-4</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37</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r>
              <a:tr h="605011">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Integration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84</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r>
              <a:tr h="646736">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System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1-2</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643</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13</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tc>
              </a:tr>
              <a:tr h="563287">
                <a:tc>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Total</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700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6-9</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764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15</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solidFill>
                      <a:schemeClr val="accent1">
                        <a:lumMod val="60000"/>
                        <a:lumOff val="40000"/>
                      </a:schemeClr>
                    </a:solidFill>
                  </a:tcP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100%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solidFill>
                      <a:schemeClr val="accent1">
                        <a:lumMod val="60000"/>
                        <a:lumOff val="40000"/>
                      </a:schemeClr>
                    </a:solidFill>
                  </a:tcPr>
                </a:tc>
                <a:tc>
                  <a:txBody>
                    <a:bodyPr/>
                    <a:lstStyle/>
                    <a:p>
                      <a:pPr algn="ctr" fontAlgn="b"/>
                      <a:r>
                        <a:rPr lang="en-US" sz="2000" u="none" strike="noStrike">
                          <a:solidFill>
                            <a:srgbClr val="002060"/>
                          </a:solidFill>
                          <a:effectLst/>
                          <a:latin typeface="Times New Roman" panose="02020603050405020304" pitchFamily="18" charset="0"/>
                          <a:cs typeface="Times New Roman" panose="02020603050405020304" pitchFamily="18" charset="0"/>
                        </a:rPr>
                        <a:t>0%</a:t>
                      </a:r>
                      <a:endParaRPr lang="en-US" sz="20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b">
                    <a:solidFill>
                      <a:schemeClr val="accent1">
                        <a:lumMod val="60000"/>
                        <a:lumOff val="40000"/>
                      </a:schemeClr>
                    </a:solidFill>
                  </a:tcPr>
                </a:tc>
              </a:tr>
            </a:tbl>
          </a:graphicData>
        </a:graphic>
      </p:graphicFrame>
    </p:spTree>
    <p:extLst>
      <p:ext uri="{BB962C8B-B14F-4D97-AF65-F5344CB8AC3E}">
        <p14:creationId xmlns:p14="http://schemas.microsoft.com/office/powerpoint/2010/main" val="2725427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1.2.</a:t>
            </a:r>
            <a:r>
              <a:rPr lang="ja-JP" altLang="en-US" sz="4000">
                <a:solidFill>
                  <a:schemeClr val="bg1"/>
                </a:solidFill>
                <a:latin typeface="Arial" panose="020B0604020202020204" pitchFamily="34" charset="0"/>
                <a:cs typeface="Arial" panose="020B0604020202020204" pitchFamily="34" charset="0"/>
              </a:rPr>
              <a:t>在のウェブサイ</a:t>
            </a:r>
            <a:r>
              <a:rPr lang="ja-JP" altLang="en-US" sz="4000" smtClean="0">
                <a:solidFill>
                  <a:schemeClr val="bg1"/>
                </a:solidFill>
                <a:latin typeface="Arial" panose="020B0604020202020204" pitchFamily="34" charset="0"/>
                <a:cs typeface="Arial" panose="020B0604020202020204" pitchFamily="34" charset="0"/>
              </a:rPr>
              <a:t>ト  </a:t>
            </a:r>
            <a:r>
              <a:rPr lang="en-US" altLang="ja-JP" sz="4000" smtClean="0">
                <a:solidFill>
                  <a:schemeClr val="bg1"/>
                </a:solidFill>
                <a:latin typeface="Arial" panose="020B0604020202020204" pitchFamily="34" charset="0"/>
                <a:cs typeface="Arial" panose="020B0604020202020204" pitchFamily="34" charset="0"/>
              </a:rPr>
              <a:t>Existing Websites</a:t>
            </a:r>
            <a:endParaRPr lang="en-US" sz="4000">
              <a:solidFill>
                <a:schemeClr val="bg1"/>
              </a:solidFill>
              <a:latin typeface="Arial" panose="020B0604020202020204" pitchFamily="34" charset="0"/>
              <a:cs typeface="Arial" panose="020B0604020202020204" pitchFamily="34" charset="0"/>
            </a:endParaRPr>
          </a:p>
          <a:p>
            <a:pPr algn="ctr"/>
            <a:r>
              <a:rPr lang="en-US" sz="4000" smtClean="0">
                <a:solidFill>
                  <a:schemeClr val="bg1"/>
                </a:solidFill>
              </a:rPr>
              <a:t> </a:t>
            </a:r>
            <a:endParaRPr lang="en-US" sz="4000">
              <a:solidFill>
                <a:schemeClr val="bg1"/>
              </a:solidFill>
            </a:endParaRPr>
          </a:p>
        </p:txBody>
      </p:sp>
      <p:sp>
        <p:nvSpPr>
          <p:cNvPr id="10" name="Rectangle 9"/>
          <p:cNvSpPr/>
          <p:nvPr/>
        </p:nvSpPr>
        <p:spPr>
          <a:xfrm>
            <a:off x="186660" y="1327899"/>
            <a:ext cx="4975761" cy="4952016"/>
          </a:xfrm>
          <a:prstGeom prst="rect">
            <a:avLst/>
          </a:prstGeom>
          <a:blipFill>
            <a:blip r:embed="rId4"/>
            <a:stretch>
              <a:fillRect r="2"/>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81354" y="1981200"/>
            <a:ext cx="4799777" cy="1559169"/>
          </a:xfrm>
          <a:prstGeom prst="rect">
            <a:avLst/>
          </a:prstGeom>
          <a:gradFill>
            <a:gsLst>
              <a:gs pos="7000">
                <a:schemeClr val="accent4">
                  <a:lumMod val="50000"/>
                  <a:alpha val="78000"/>
                </a:schemeClr>
              </a:gs>
              <a:gs pos="50000">
                <a:schemeClr val="accent4">
                  <a:lumMod val="75000"/>
                  <a:alpha val="50000"/>
                </a:schemeClr>
              </a:gs>
              <a:gs pos="100000">
                <a:schemeClr val="accent4">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mtClean="0">
              <a:solidFill>
                <a:schemeClr val="bg1"/>
              </a:solidFill>
              <a:latin typeface="Arial" panose="020B0604020202020204" pitchFamily="34" charset="0"/>
              <a:cs typeface="Arial" panose="020B0604020202020204" pitchFamily="34" charset="0"/>
            </a:endParaRPr>
          </a:p>
          <a:p>
            <a:pPr algn="ctr">
              <a:lnSpc>
                <a:spcPct val="150000"/>
              </a:lnSpc>
            </a:pPr>
            <a:endParaRPr lang="en-US">
              <a:solidFill>
                <a:schemeClr val="bg1"/>
              </a:solidFill>
              <a:latin typeface="Arial" panose="020B0604020202020204" pitchFamily="34" charset="0"/>
              <a:cs typeface="Arial" panose="020B0604020202020204" pitchFamily="34" charset="0"/>
            </a:endParaRPr>
          </a:p>
          <a:p>
            <a:pPr algn="ctr">
              <a:lnSpc>
                <a:spcPct val="150000"/>
              </a:lnSpc>
            </a:pPr>
            <a:endParaRPr lang="en-US" smtClean="0">
              <a:solidFill>
                <a:schemeClr val="bg1"/>
              </a:solidFill>
              <a:latin typeface="Arial" panose="020B0604020202020204" pitchFamily="34" charset="0"/>
              <a:cs typeface="Arial" panose="020B0604020202020204" pitchFamily="34" charset="0"/>
            </a:endParaRPr>
          </a:p>
          <a:p>
            <a:pPr algn="ctr">
              <a:lnSpc>
                <a:spcPct val="150000"/>
              </a:lnSpc>
            </a:pPr>
            <a:endParaRPr lang="en-US">
              <a:solidFill>
                <a:schemeClr val="bg1"/>
              </a:solidFill>
              <a:latin typeface="Arial" panose="020B0604020202020204" pitchFamily="34" charset="0"/>
              <a:cs typeface="Arial" panose="020B0604020202020204" pitchFamily="34" charset="0"/>
            </a:endParaRPr>
          </a:p>
          <a:p>
            <a:pPr algn="ctr">
              <a:lnSpc>
                <a:spcPct val="150000"/>
              </a:lnSpc>
            </a:pPr>
            <a:endParaRPr lang="en-US" smtClean="0">
              <a:solidFill>
                <a:schemeClr val="bg1"/>
              </a:solidFill>
              <a:latin typeface="Arial" panose="020B0604020202020204" pitchFamily="34" charset="0"/>
              <a:cs typeface="Arial" panose="020B0604020202020204" pitchFamily="34" charset="0"/>
            </a:endParaRPr>
          </a:p>
          <a:p>
            <a:pPr algn="ctr">
              <a:lnSpc>
                <a:spcPct val="150000"/>
              </a:lnSpc>
            </a:pPr>
            <a:endParaRPr lang="en-US">
              <a:solidFill>
                <a:schemeClr val="bg1"/>
              </a:solidFill>
              <a:latin typeface="Arial" panose="020B0604020202020204" pitchFamily="34" charset="0"/>
              <a:cs typeface="Arial" panose="020B0604020202020204" pitchFamily="34" charset="0"/>
            </a:endParaRPr>
          </a:p>
          <a:p>
            <a:pPr algn="ctr">
              <a:lnSpc>
                <a:spcPct val="150000"/>
              </a:lnSpc>
            </a:pPr>
            <a:r>
              <a:rPr lang="en-US" smtClean="0">
                <a:solidFill>
                  <a:schemeClr val="bg1"/>
                </a:solidFill>
                <a:latin typeface="Arial" panose="020B0604020202020204" pitchFamily="34" charset="0"/>
                <a:cs typeface="Arial" panose="020B0604020202020204" pitchFamily="34" charset="0"/>
              </a:rPr>
              <a:t>123vietnamese.com</a:t>
            </a:r>
            <a:endParaRPr lang="en-US" dirty="0">
              <a:solidFill>
                <a:schemeClr val="bg1"/>
              </a:solidFill>
              <a:latin typeface="Arial" panose="020B0604020202020204" pitchFamily="34" charset="0"/>
              <a:cs typeface="Arial" panose="020B0604020202020204" pitchFamily="34" charset="0"/>
            </a:endParaRPr>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 name="Content Placeholder 2"/>
          <p:cNvSpPr txBox="1">
            <a:spLocks/>
          </p:cNvSpPr>
          <p:nvPr/>
        </p:nvSpPr>
        <p:spPr>
          <a:xfrm>
            <a:off x="5349082" y="1729246"/>
            <a:ext cx="6405958" cy="16056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4">
                    <a:lumMod val="50000"/>
                  </a:schemeClr>
                </a:solidFill>
                <a:latin typeface="Arial" panose="020B0604020202020204" pitchFamily="34" charset="0"/>
                <a:cs typeface="Arial" panose="020B0604020202020204" pitchFamily="34" charset="0"/>
              </a:rPr>
              <a:t>123VIETNAMESE is a Vietnamese language training center that was founded in 2010 by a teacher group from Hanoi University of Education and University of Languages &amp; International Studies.</a:t>
            </a:r>
          </a:p>
        </p:txBody>
      </p:sp>
      <p:sp>
        <p:nvSpPr>
          <p:cNvPr id="29" name="Content Placeholder 2"/>
          <p:cNvSpPr txBox="1">
            <a:spLocks/>
          </p:cNvSpPr>
          <p:nvPr/>
        </p:nvSpPr>
        <p:spPr>
          <a:xfrm>
            <a:off x="5884985" y="3205556"/>
            <a:ext cx="5870055" cy="28318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accent4">
                    <a:lumMod val="50000"/>
                  </a:schemeClr>
                </a:solidFill>
                <a:latin typeface="Arial" panose="020B0604020202020204" pitchFamily="34" charset="0"/>
                <a:cs typeface="Arial" panose="020B0604020202020204" pitchFamily="34" charset="0"/>
              </a:rPr>
              <a:t>Advantages</a:t>
            </a:r>
            <a:r>
              <a:rPr lang="en-US" sz="24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800">
                <a:solidFill>
                  <a:schemeClr val="accent4">
                    <a:lumMod val="75000"/>
                  </a:schemeClr>
                </a:solidFill>
                <a:latin typeface="Arial" panose="020B0604020202020204" pitchFamily="34" charset="0"/>
                <a:cs typeface="Arial" panose="020B0604020202020204" pitchFamily="34" charset="0"/>
              </a:rPr>
              <a:t>The website supports user in studying through video call with lecture, which is flexible in time for students</a:t>
            </a:r>
            <a:r>
              <a:rPr lang="en-US" sz="1800" smtClean="0">
                <a:solidFill>
                  <a:schemeClr val="accent4">
                    <a:lumMod val="75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800">
                <a:solidFill>
                  <a:schemeClr val="accent4">
                    <a:lumMod val="75000"/>
                  </a:schemeClr>
                </a:solidFill>
                <a:latin typeface="Arial" panose="020B0604020202020204" pitchFamily="34" charset="0"/>
                <a:cs typeface="Arial" panose="020B0604020202020204" pitchFamily="34" charset="0"/>
              </a:rPr>
              <a:t>The diverse online lessons are classified based on level of difficulty and purposes (for academy, research or travelling). </a:t>
            </a:r>
          </a:p>
          <a:p>
            <a:r>
              <a:rPr lang="en-US" sz="2400">
                <a:solidFill>
                  <a:schemeClr val="accent4">
                    <a:lumMod val="50000"/>
                  </a:schemeClr>
                </a:solidFill>
                <a:latin typeface="Arial" panose="020B0604020202020204" pitchFamily="34" charset="0"/>
                <a:cs typeface="Arial" panose="020B0604020202020204" pitchFamily="34" charset="0"/>
              </a:rPr>
              <a:t>Disadvantages: </a:t>
            </a:r>
            <a:endParaRPr lang="en-US" sz="2400" smtClean="0">
              <a:solidFill>
                <a:schemeClr val="accent4">
                  <a:lumMod val="50000"/>
                </a:schemeClr>
              </a:solidFill>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800">
                <a:solidFill>
                  <a:schemeClr val="accent4">
                    <a:lumMod val="75000"/>
                  </a:schemeClr>
                </a:solidFill>
                <a:latin typeface="Arial" panose="020B0604020202020204" pitchFamily="34" charset="0"/>
                <a:cs typeface="Arial" panose="020B0604020202020204" pitchFamily="34" charset="0"/>
              </a:rPr>
              <a:t>The website charges course fee.</a:t>
            </a:r>
          </a:p>
        </p:txBody>
      </p:sp>
    </p:spTree>
    <p:extLst>
      <p:ext uri="{BB962C8B-B14F-4D97-AF65-F5344CB8AC3E}">
        <p14:creationId xmlns:p14="http://schemas.microsoft.com/office/powerpoint/2010/main" val="5526796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テストのレポート  </a:t>
            </a:r>
            <a:r>
              <a:rPr kumimoji="1" lang="en-US" altLang="ja-JP" sz="2000">
                <a:solidFill>
                  <a:schemeClr val="tx1"/>
                </a:solidFill>
                <a:latin typeface="Arial" panose="020B0604020202020204" pitchFamily="34" charset="0"/>
                <a:cs typeface="Arial" panose="020B0604020202020204" pitchFamily="34" charset="0"/>
              </a:rPr>
              <a:t>Test Report</a:t>
            </a:r>
          </a:p>
        </p:txBody>
      </p:sp>
      <p:graphicFrame>
        <p:nvGraphicFramePr>
          <p:cNvPr id="12" name="Content Placeholder 5"/>
          <p:cNvGraphicFramePr>
            <a:graphicFrameLocks/>
          </p:cNvGraphicFramePr>
          <p:nvPr>
            <p:extLst>
              <p:ext uri="{D42A27DB-BD31-4B8C-83A1-F6EECF244321}">
                <p14:modId xmlns:p14="http://schemas.microsoft.com/office/powerpoint/2010/main" val="4239975397"/>
              </p:ext>
            </p:extLst>
          </p:nvPr>
        </p:nvGraphicFramePr>
        <p:xfrm>
          <a:off x="1251676" y="2165493"/>
          <a:ext cx="9908692" cy="4059461"/>
        </p:xfrm>
        <a:graphic>
          <a:graphicData uri="http://schemas.openxmlformats.org/drawingml/2006/table">
            <a:tbl>
              <a:tblPr>
                <a:effectLst>
                  <a:outerShdw blurRad="50800" dist="38100" dir="8100000" algn="tr" rotWithShape="0">
                    <a:prstClr val="black">
                      <a:alpha val="40000"/>
                    </a:prstClr>
                  </a:outerShdw>
                </a:effectLst>
                <a:tableStyleId>{16D9F66E-5EB9-4882-86FB-DCBF35E3C3E4}</a:tableStyleId>
              </a:tblPr>
              <a:tblGrid>
                <a:gridCol w="1661379"/>
                <a:gridCol w="1102811"/>
                <a:gridCol w="1016878"/>
                <a:gridCol w="1088491"/>
                <a:gridCol w="1059846"/>
                <a:gridCol w="959589"/>
                <a:gridCol w="916622"/>
                <a:gridCol w="1052160"/>
                <a:gridCol w="1050916"/>
              </a:tblGrid>
              <a:tr h="411933">
                <a:tc rowSpan="2">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Phase</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gridSpan="4">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Round 1</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rgbClr val="62B4C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Round 2</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rgbClr val="62B4C6"/>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11933">
                <a:tc vMerge="1">
                  <a:txBody>
                    <a:bodyPr/>
                    <a:lstStyle/>
                    <a:p>
                      <a:endParaRPr lang="en-US"/>
                    </a:p>
                  </a:txBody>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Pass</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Fail</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Untested</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Bug</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Pass</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Fail</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Untested</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Bug</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bg1">
                        <a:lumMod val="85000"/>
                      </a:schemeClr>
                    </a:solidFill>
                  </a:tcPr>
                </a:tc>
              </a:tr>
              <a:tr h="815755">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Unit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37</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37</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r>
              <a:tr h="918909">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Integration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79</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84</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r>
              <a:tr h="778116">
                <a:tc>
                  <a:txBody>
                    <a:bodyPr/>
                    <a:lstStyle/>
                    <a:p>
                      <a:pPr algn="ctr" fontAlgn="b"/>
                      <a:r>
                        <a:rPr lang="en-US" sz="2000" u="none" strike="noStrike">
                          <a:solidFill>
                            <a:srgbClr val="002060"/>
                          </a:solidFill>
                          <a:effectLst/>
                          <a:latin typeface="Arial" panose="020B0604020202020204" pitchFamily="34" charset="0"/>
                          <a:cs typeface="Arial" panose="020B0604020202020204" pitchFamily="34" charset="0"/>
                        </a:rPr>
                        <a:t>System Test</a:t>
                      </a:r>
                      <a:endParaRPr lang="en-US" sz="20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618</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5</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643</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r>
              <a:tr h="722815">
                <a:tc>
                  <a:txBody>
                    <a:bodyPr/>
                    <a:lstStyle/>
                    <a:p>
                      <a:pPr algn="ctr" fontAlgn="b"/>
                      <a:r>
                        <a:rPr lang="en-US" sz="2000" u="none" strike="noStrike" dirty="0">
                          <a:solidFill>
                            <a:srgbClr val="002060"/>
                          </a:solidFill>
                          <a:effectLst/>
                          <a:latin typeface="Arial" panose="020B0604020202020204" pitchFamily="34" charset="0"/>
                          <a:cs typeface="Arial" panose="020B0604020202020204" pitchFamily="34" charset="0"/>
                        </a:rPr>
                        <a:t>Total</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734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23</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15</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764</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000" b="0" i="0" u="none" strike="noStrike" smtClean="0">
                          <a:solidFill>
                            <a:srgbClr val="002060"/>
                          </a:solidFill>
                          <a:effectLst/>
                          <a:latin typeface="Arial" panose="020B0604020202020204" pitchFamily="34" charset="0"/>
                          <a:cs typeface="Arial" panose="020B0604020202020204" pitchFamily="34" charset="0"/>
                        </a:rPr>
                        <a:t>0</a:t>
                      </a:r>
                      <a:endParaRPr lang="en-US" sz="20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r>
            </a:tbl>
          </a:graphicData>
        </a:graphic>
      </p:graphicFrame>
    </p:spTree>
    <p:extLst>
      <p:ext uri="{BB962C8B-B14F-4D97-AF65-F5344CB8AC3E}">
        <p14:creationId xmlns:p14="http://schemas.microsoft.com/office/powerpoint/2010/main" val="4759252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7110"/>
            <a:chOff x="0" y="6434667"/>
            <a:chExt cx="12192000" cy="427110"/>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6344057" cy="400110"/>
            </a:xfrm>
            <a:prstGeom prst="rect">
              <a:avLst/>
            </a:prstGeom>
            <a:grpFill/>
          </p:spPr>
          <p:txBody>
            <a:bodyPr wrap="square" rtlCol="0">
              <a:spAutoFit/>
            </a:bodyPr>
            <a:lstStyle/>
            <a:p>
              <a:r>
                <a:rPr lang="ja-JP" altLang="en-US" sz="2000">
                  <a:solidFill>
                    <a:schemeClr val="bg1"/>
                  </a:solidFill>
                  <a:latin typeface="Arial" panose="020B0604020202020204" pitchFamily="34" charset="0"/>
                  <a:cs typeface="Arial" panose="020B0604020202020204" pitchFamily="34" charset="0"/>
                </a:rPr>
                <a:t>品質管理  </a:t>
              </a:r>
              <a:r>
                <a:rPr lang="en-US" altLang="ja-JP" sz="2000">
                  <a:solidFill>
                    <a:schemeClr val="bg1"/>
                  </a:solidFill>
                  <a:latin typeface="Arial" panose="020B0604020202020204" pitchFamily="34" charset="0"/>
                  <a:cs typeface="Arial" panose="020B0604020202020204" pitchFamily="34" charset="0"/>
                </a:rPr>
                <a:t>Quality Control</a:t>
              </a:r>
              <a:endParaRPr lang="en-US">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5.2.1 </a:t>
            </a:r>
            <a:r>
              <a:rPr lang="ja-JP" altLang="en-US" sz="4000">
                <a:solidFill>
                  <a:schemeClr val="bg1"/>
                </a:solidFill>
              </a:rPr>
              <a:t>テストのプロセス  </a:t>
            </a:r>
            <a:r>
              <a:rPr lang="en-US" altLang="ja-JP" sz="4000">
                <a:solidFill>
                  <a:schemeClr val="bg1"/>
                </a:solidFill>
              </a:rPr>
              <a:t>Test Process</a:t>
            </a:r>
            <a:endParaRPr lang="en-US" sz="3600">
              <a:solidFill>
                <a:schemeClr val="bg1"/>
              </a:solidFill>
            </a:endParaRPr>
          </a:p>
        </p:txBody>
      </p:sp>
      <p:sp>
        <p:nvSpPr>
          <p:cNvPr id="56" name="Rectangle 55"/>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Arial" panose="020B0604020202020204" pitchFamily="34" charset="0"/>
                <a:cs typeface="Arial" panose="020B0604020202020204" pitchFamily="34" charset="0"/>
              </a:rPr>
              <a:t>テストのレポート  </a:t>
            </a:r>
            <a:r>
              <a:rPr kumimoji="1" lang="en-US" altLang="ja-JP" sz="2000">
                <a:solidFill>
                  <a:schemeClr val="tx1"/>
                </a:solidFill>
                <a:latin typeface="Arial" panose="020B0604020202020204" pitchFamily="34" charset="0"/>
                <a:cs typeface="Arial" panose="020B0604020202020204" pitchFamily="34" charset="0"/>
              </a:rPr>
              <a:t>Test Report</a:t>
            </a:r>
          </a:p>
        </p:txBody>
      </p:sp>
      <p:graphicFrame>
        <p:nvGraphicFramePr>
          <p:cNvPr id="12" name="Content Placeholder 4"/>
          <p:cNvGraphicFramePr>
            <a:graphicFrameLocks/>
          </p:cNvGraphicFramePr>
          <p:nvPr>
            <p:extLst>
              <p:ext uri="{D42A27DB-BD31-4B8C-83A1-F6EECF244321}">
                <p14:modId xmlns:p14="http://schemas.microsoft.com/office/powerpoint/2010/main" val="3063616725"/>
              </p:ext>
            </p:extLst>
          </p:nvPr>
        </p:nvGraphicFramePr>
        <p:xfrm>
          <a:off x="1251677" y="2119747"/>
          <a:ext cx="9979030" cy="4128653"/>
        </p:xfrm>
        <a:graphic>
          <a:graphicData uri="http://schemas.openxmlformats.org/drawingml/2006/table">
            <a:tbl>
              <a:tblPr>
                <a:effectLst>
                  <a:outerShdw blurRad="50800" dist="38100" dir="8100000" algn="tr" rotWithShape="0">
                    <a:prstClr val="black">
                      <a:alpha val="40000"/>
                    </a:prstClr>
                  </a:outerShdw>
                </a:effectLst>
                <a:tableStyleId>{16D9F66E-5EB9-4882-86FB-DCBF35E3C3E4}</a:tableStyleId>
              </a:tblPr>
              <a:tblGrid>
                <a:gridCol w="2789320"/>
                <a:gridCol w="1859545"/>
                <a:gridCol w="1707255"/>
                <a:gridCol w="1827485"/>
                <a:gridCol w="1795425"/>
              </a:tblGrid>
              <a:tr h="934730">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Defects</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Logged</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%Closed</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%Invalid</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c>
                  <a:txBody>
                    <a:bodyPr/>
                    <a:lstStyle/>
                    <a:p>
                      <a:pPr algn="ctr" fontAlgn="ctr"/>
                      <a:r>
                        <a:rPr lang="en-US" sz="2000" u="none" strike="noStrike" dirty="0">
                          <a:solidFill>
                            <a:srgbClr val="002060"/>
                          </a:solidFill>
                          <a:effectLst/>
                          <a:latin typeface="Arial" panose="020B0604020202020204" pitchFamily="34" charset="0"/>
                          <a:cs typeface="Arial" panose="020B0604020202020204" pitchFamily="34" charset="0"/>
                        </a:rPr>
                        <a:t>%Open</a:t>
                      </a:r>
                      <a:endParaRPr lang="en-US" sz="20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rgbClr val="62B4C6"/>
                    </a:solidFill>
                  </a:tcPr>
                </a:tc>
              </a:tr>
              <a:tr h="701820">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Critical</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0%</a:t>
                      </a:r>
                      <a:endParaRPr lang="en-US" sz="24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0%</a:t>
                      </a:r>
                      <a:endParaRPr lang="en-US" sz="24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b"/>
                </a:tc>
              </a:tr>
              <a:tr h="661144">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High</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r>
              <a:tr h="611705">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Medium</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b="0" i="0" u="none" strike="noStrike" smtClean="0">
                          <a:solidFill>
                            <a:srgbClr val="002060"/>
                          </a:solidFill>
                          <a:effectLst/>
                          <a:latin typeface="Arial" panose="020B0604020202020204" pitchFamily="34" charset="0"/>
                          <a:cs typeface="Arial" panose="020B0604020202020204" pitchFamily="34" charset="0"/>
                        </a:rPr>
                        <a:t>9</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100%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r>
              <a:tr h="651483">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Low</a:t>
                      </a:r>
                      <a:endParaRPr lang="en-US" sz="2400" b="1" i="0" u="none" strike="noStrike">
                        <a:solidFill>
                          <a:srgbClr val="00206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US" sz="2400" b="0" i="0" u="none" strike="noStrike" smtClean="0">
                          <a:solidFill>
                            <a:srgbClr val="002060"/>
                          </a:solidFill>
                          <a:effectLst/>
                          <a:latin typeface="Arial" panose="020B0604020202020204" pitchFamily="34" charset="0"/>
                          <a:cs typeface="Arial" panose="020B0604020202020204" pitchFamily="34" charset="0"/>
                        </a:rPr>
                        <a:t>6</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a:solidFill>
                            <a:srgbClr val="002060"/>
                          </a:solidFill>
                          <a:effectLst/>
                          <a:latin typeface="Arial" panose="020B0604020202020204" pitchFamily="34" charset="0"/>
                          <a:cs typeface="Arial" panose="020B0604020202020204" pitchFamily="34" charset="0"/>
                        </a:rPr>
                        <a:t>100%</a:t>
                      </a:r>
                      <a:endParaRPr lang="en-US" sz="2400" b="0" i="0" u="none" strike="noStrike">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tc>
              </a:tr>
              <a:tr h="567771">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Total</a:t>
                      </a:r>
                      <a:endParaRPr lang="en-US" sz="2400" b="1"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ctr">
                    <a:solidFill>
                      <a:schemeClr val="accent1">
                        <a:lumMod val="60000"/>
                        <a:lumOff val="40000"/>
                      </a:schemeClr>
                    </a:solidFill>
                  </a:tcPr>
                </a:tc>
                <a:tc>
                  <a:txBody>
                    <a:bodyPr/>
                    <a:lstStyle/>
                    <a:p>
                      <a:pPr algn="ctr" fontAlgn="b"/>
                      <a:r>
                        <a:rPr lang="en-US" sz="2400" b="0" i="0" u="none" strike="noStrike" smtClean="0">
                          <a:solidFill>
                            <a:srgbClr val="002060"/>
                          </a:solidFill>
                          <a:effectLst/>
                          <a:latin typeface="Arial" panose="020B0604020202020204" pitchFamily="34" charset="0"/>
                          <a:cs typeface="Arial" panose="020B0604020202020204" pitchFamily="34" charset="0"/>
                        </a:rPr>
                        <a:t>15</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100%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0%</a:t>
                      </a:r>
                      <a:endParaRPr lang="en-US" sz="2400" b="0" i="0" u="none" strike="noStrike" dirty="0">
                        <a:solidFill>
                          <a:srgbClr val="002060"/>
                        </a:solidFill>
                        <a:effectLst/>
                        <a:latin typeface="Arial" panose="020B0604020202020204" pitchFamily="34" charset="0"/>
                        <a:cs typeface="Arial" panose="020B0604020202020204" pitchFamily="34" charset="0"/>
                      </a:endParaRPr>
                    </a:p>
                  </a:txBody>
                  <a:tcPr marL="0" marR="0" marT="0" marB="0" anchor="b">
                    <a:solidFill>
                      <a:schemeClr val="accent1">
                        <a:lumMod val="60000"/>
                        <a:lumOff val="40000"/>
                      </a:schemeClr>
                    </a:solidFill>
                  </a:tcPr>
                </a:tc>
              </a:tr>
            </a:tbl>
          </a:graphicData>
        </a:graphic>
      </p:graphicFrame>
    </p:spTree>
    <p:extLst>
      <p:ext uri="{BB962C8B-B14F-4D97-AF65-F5344CB8AC3E}">
        <p14:creationId xmlns:p14="http://schemas.microsoft.com/office/powerpoint/2010/main" val="9729641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8836" y="2451796"/>
            <a:ext cx="9033164" cy="2861953"/>
          </a:xfrm>
          <a:prstGeom prst="rect">
            <a:avLst/>
          </a:prstGeom>
          <a:solidFill>
            <a:schemeClr val="tx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5671525" y="3097942"/>
            <a:ext cx="6083515" cy="1569660"/>
          </a:xfrm>
          <a:prstGeom prst="rect">
            <a:avLst/>
          </a:prstGeom>
          <a:noFill/>
          <a:effectLst>
            <a:outerShdw blurRad="50800" dist="38100" dir="8100000" algn="tr" rotWithShape="0">
              <a:prstClr val="black">
                <a:alpha val="40000"/>
              </a:prstClr>
            </a:outerShdw>
          </a:effectLst>
        </p:spPr>
        <p:txBody>
          <a:bodyPr wrap="square" rtlCol="0">
            <a:spAutoFit/>
          </a:bodyPr>
          <a:lstStyle/>
          <a:p>
            <a:pPr algn="r"/>
            <a:r>
              <a:rPr lang="ja-JP" altLang="en-US" sz="4800" spc="-300">
                <a:solidFill>
                  <a:schemeClr val="bg1"/>
                </a:solidFill>
                <a:latin typeface="Arial" panose="020B0604020202020204" pitchFamily="34" charset="0"/>
                <a:cs typeface="Arial" panose="020B0604020202020204" pitchFamily="34" charset="0"/>
              </a:rPr>
              <a:t>プロジェクト結果  </a:t>
            </a:r>
            <a:r>
              <a:rPr lang="en-US" sz="4800" spc="-300">
                <a:solidFill>
                  <a:schemeClr val="bg1"/>
                </a:solidFill>
                <a:latin typeface="Arial" panose="020B0604020202020204" pitchFamily="34" charset="0"/>
                <a:cs typeface="Arial" panose="020B0604020202020204" pitchFamily="34" charset="0"/>
              </a:rPr>
              <a:t>Project Result </a:t>
            </a:r>
            <a:endParaRPr lang="en-US" sz="4800" spc="-300" dirty="0">
              <a:solidFill>
                <a:schemeClr val="bg1"/>
              </a:solidFill>
              <a:latin typeface="Arial" panose="020B0604020202020204" pitchFamily="34" charset="0"/>
              <a:cs typeface="Arial" panose="020B0604020202020204" pitchFamily="34" charset="0"/>
            </a:endParaRPr>
          </a:p>
        </p:txBody>
      </p:sp>
      <p:grpSp>
        <p:nvGrpSpPr>
          <p:cNvPr id="23" name="Group 22"/>
          <p:cNvGrpSpPr/>
          <p:nvPr/>
        </p:nvGrpSpPr>
        <p:grpSpPr>
          <a:xfrm>
            <a:off x="0" y="6476870"/>
            <a:ext cx="12192000" cy="423333"/>
            <a:chOff x="0" y="6434667"/>
            <a:chExt cx="12192000" cy="423333"/>
          </a:xfrm>
          <a:solidFill>
            <a:srgbClr val="188ED6"/>
          </a:solidFill>
        </p:grpSpPr>
        <p:sp>
          <p:nvSpPr>
            <p:cNvPr id="24" name="Rectangle 23"/>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pic>
        <p:nvPicPr>
          <p:cNvPr id="4098" name="Picture 2" descr="http://www.markcreedonmemorialrace.org/wp-content/uploads/2014/03/ribbon-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7" y="1660231"/>
            <a:ext cx="4445081" cy="444508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3760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graphicFrame>
        <p:nvGraphicFramePr>
          <p:cNvPr id="11" name="Content Placeholder 3"/>
          <p:cNvGraphicFramePr>
            <a:graphicFrameLocks/>
          </p:cNvGraphicFramePr>
          <p:nvPr>
            <p:extLst>
              <p:ext uri="{D42A27DB-BD31-4B8C-83A1-F6EECF244321}">
                <p14:modId xmlns:p14="http://schemas.microsoft.com/office/powerpoint/2010/main" val="2761663757"/>
              </p:ext>
            </p:extLst>
          </p:nvPr>
        </p:nvGraphicFramePr>
        <p:xfrm>
          <a:off x="1251677" y="1334931"/>
          <a:ext cx="10178322" cy="4957012"/>
        </p:xfrm>
        <a:graphic>
          <a:graphicData uri="http://schemas.openxmlformats.org/drawingml/2006/table">
            <a:tbl>
              <a:tblPr firstRow="1" firstCol="1" bandRow="1">
                <a:effectLst>
                  <a:outerShdw blurRad="50800" dist="38100" dir="8100000" algn="tr" rotWithShape="0">
                    <a:prstClr val="black">
                      <a:alpha val="40000"/>
                    </a:prstClr>
                  </a:outerShdw>
                </a:effectLst>
                <a:tableStyleId>{5C22544A-7EE6-4342-B048-85BDC9FD1C3A}</a:tableStyleId>
              </a:tblPr>
              <a:tblGrid>
                <a:gridCol w="3392048"/>
                <a:gridCol w="3393137"/>
                <a:gridCol w="3393137"/>
              </a:tblGrid>
              <a:tr h="1568098">
                <a:tc>
                  <a:txBody>
                    <a:bodyPr/>
                    <a:lstStyle/>
                    <a:p>
                      <a:pPr marL="0" marR="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Main objective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gridSpan="2">
                  <a:txBody>
                    <a:bodyPr/>
                    <a:lstStyle/>
                    <a:p>
                      <a:pPr marL="0" marR="0">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This</a:t>
                      </a:r>
                      <a:r>
                        <a:rPr lang="en-US" sz="1800" baseline="0" smtClean="0">
                          <a:effectLst/>
                          <a:latin typeface="Arial" panose="020B0604020202020204" pitchFamily="34" charset="0"/>
                          <a:ea typeface="Calibri" panose="020F0502020204030204" pitchFamily="34" charset="0"/>
                          <a:cs typeface="Arial" panose="020B0604020202020204" pitchFamily="34" charset="0"/>
                        </a:rPr>
                        <a:t> website provides Vietnamese studying for Japanese people.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hMerge="1">
                  <a:txBody>
                    <a:bodyPr/>
                    <a:lstStyle/>
                    <a:p>
                      <a:endParaRPr lang="en-US"/>
                    </a:p>
                  </a:txBody>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Source repository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gridSpan="2">
                  <a:txBody>
                    <a:bodyPr/>
                    <a:lstStyle/>
                    <a:p>
                      <a:pPr marL="0" marR="0">
                        <a:lnSpc>
                          <a:spcPct val="107000"/>
                        </a:lnSpc>
                        <a:spcBef>
                          <a:spcPts val="0"/>
                        </a:spcBef>
                        <a:spcAft>
                          <a:spcPts val="0"/>
                        </a:spcAft>
                      </a:pPr>
                      <a:r>
                        <a:rPr lang="en-US" sz="1800" u="sng" smtClean="0">
                          <a:effectLst/>
                          <a:latin typeface="Arial" panose="020B0604020202020204" pitchFamily="34" charset="0"/>
                          <a:cs typeface="Arial" panose="020B0604020202020204" pitchFamily="34" charset="0"/>
                          <a:hlinkClick r:id="rId3"/>
                        </a:rPr>
                        <a:t>https://github.com/sangnvus/201605JS01</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hMerge="1">
                  <a:txBody>
                    <a:bodyPr/>
                    <a:lstStyle/>
                    <a:p>
                      <a:endParaRPr lang="en-US"/>
                    </a:p>
                  </a:txBody>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 </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Plan</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Actual</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Start date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09/05/2016</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09/05/2016</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End date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24/08/2016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01/09/2016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Release versions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Duration</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75 </a:t>
                      </a:r>
                      <a:r>
                        <a:rPr lang="en-US" sz="1800" smtClean="0">
                          <a:effectLst/>
                          <a:latin typeface="Arial" panose="020B0604020202020204" pitchFamily="34" charset="0"/>
                          <a:ea typeface="Calibri" panose="020F0502020204030204" pitchFamily="34" charset="0"/>
                          <a:cs typeface="Arial" panose="020B0604020202020204" pitchFamily="34" charset="0"/>
                        </a:rPr>
                        <a:t>days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84 days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Efforts (person day)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450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504</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Test cases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700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764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313688">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Defects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150-200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121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r h="545622">
                <a:tc>
                  <a:txBody>
                    <a:bodyPr/>
                    <a:lstStyle/>
                    <a:p>
                      <a:pPr marL="0" marR="0">
                        <a:lnSpc>
                          <a:spcPct val="107000"/>
                        </a:lnSpc>
                        <a:spcBef>
                          <a:spcPts val="0"/>
                        </a:spcBef>
                        <a:spcAft>
                          <a:spcPts val="0"/>
                        </a:spcAft>
                      </a:pPr>
                      <a:r>
                        <a:rPr lang="en-US" sz="1800">
                          <a:effectLst/>
                          <a:latin typeface="Arial" panose="020B0604020202020204" pitchFamily="34" charset="0"/>
                          <a:cs typeface="Arial" panose="020B0604020202020204" pitchFamily="34" charset="0"/>
                        </a:rPr>
                        <a:t>Lines of code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4">
                        <a:lumMod val="60000"/>
                        <a:lumOff val="40000"/>
                      </a:schemeClr>
                    </a:solidFill>
                  </a:tcPr>
                </a:tc>
                <a:tc>
                  <a:txBody>
                    <a:bodyPr/>
                    <a:lstStyle/>
                    <a:p>
                      <a:pPr marL="0" marR="0" algn="r">
                        <a:lnSpc>
                          <a:spcPct val="107000"/>
                        </a:lnSpc>
                        <a:spcBef>
                          <a:spcPts val="0"/>
                        </a:spcBef>
                        <a:spcAft>
                          <a:spcPts val="0"/>
                        </a:spcAft>
                      </a:pPr>
                      <a:r>
                        <a:rPr lang="en-US" sz="1800" smtClean="0">
                          <a:effectLst/>
                          <a:latin typeface="Arial" panose="020B0604020202020204" pitchFamily="34" charset="0"/>
                          <a:ea typeface="Calibri" panose="020F0502020204030204" pitchFamily="34" charset="0"/>
                          <a:cs typeface="Arial" panose="020B0604020202020204" pitchFamily="34" charset="0"/>
                        </a:rPr>
                        <a:t>~</a:t>
                      </a:r>
                      <a:r>
                        <a:rPr lang="en-US" sz="1800" smtClean="0">
                          <a:effectLst/>
                          <a:latin typeface="Arial" panose="020B0604020202020204" pitchFamily="34" charset="0"/>
                          <a:ea typeface="Calibri" panose="020F0502020204030204" pitchFamily="34" charset="0"/>
                          <a:cs typeface="Arial" panose="020B0604020202020204" pitchFamily="34" charset="0"/>
                        </a:rPr>
                        <a:t>12000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1800" smtClean="0">
                          <a:effectLst/>
                          <a:latin typeface="Arial" panose="020B0604020202020204" pitchFamily="34" charset="0"/>
                          <a:ea typeface="Calibri" panose="020F0502020204030204" pitchFamily="34" charset="0"/>
                          <a:cs typeface="Arial" panose="020B0604020202020204" pitchFamily="34" charset="0"/>
                        </a:rPr>
                        <a:t>~</a:t>
                      </a:r>
                      <a:r>
                        <a:rPr lang="en-US" sz="1800" smtClean="0">
                          <a:effectLst/>
                          <a:latin typeface="Arial" panose="020B0604020202020204" pitchFamily="34" charset="0"/>
                          <a:ea typeface="Calibri" panose="020F0502020204030204" pitchFamily="34" charset="0"/>
                          <a:cs typeface="Arial" panose="020B0604020202020204" pitchFamily="34" charset="0"/>
                        </a:rPr>
                        <a:t>15000</a:t>
                      </a:r>
                      <a:endParaRPr lang="en-US" sz="1800" smtClean="0">
                        <a:effectLst/>
                        <a:latin typeface="Arial" panose="020B0604020202020204" pitchFamily="34" charset="0"/>
                        <a:ea typeface="Calibri" panose="020F0502020204030204" pitchFamily="34" charset="0"/>
                        <a:cs typeface="Arial" panose="020B0604020202020204" pitchFamily="34" charset="0"/>
                      </a:endParaRPr>
                    </a:p>
                    <a:p>
                      <a:pPr marL="0" marR="0" algn="r">
                        <a:lnSpc>
                          <a:spcPct val="107000"/>
                        </a:lnSpc>
                        <a:spcBef>
                          <a:spcPts val="0"/>
                        </a:spcBef>
                        <a:spcAft>
                          <a:spcPts val="0"/>
                        </a:spcAft>
                      </a:pP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108688" marR="108688" marT="0" marB="0">
                    <a:solidFill>
                      <a:schemeClr val="accent5">
                        <a:lumMod val="20000"/>
                        <a:lumOff val="80000"/>
                      </a:schemeClr>
                    </a:solidFill>
                  </a:tcPr>
                </a:tc>
              </a:tr>
            </a:tbl>
          </a:graphicData>
        </a:graphic>
      </p:graphicFrame>
    </p:spTree>
    <p:extLst>
      <p:ext uri="{BB962C8B-B14F-4D97-AF65-F5344CB8AC3E}">
        <p14:creationId xmlns:p14="http://schemas.microsoft.com/office/powerpoint/2010/main" val="14818638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sp>
        <p:nvSpPr>
          <p:cNvPr id="13" name="Rectangle 12"/>
          <p:cNvSpPr/>
          <p:nvPr/>
        </p:nvSpPr>
        <p:spPr>
          <a:xfrm>
            <a:off x="322105" y="1333312"/>
            <a:ext cx="2104572"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à coins arrondis 10"/>
          <p:cNvSpPr/>
          <p:nvPr/>
        </p:nvSpPr>
        <p:spPr>
          <a:xfrm>
            <a:off x="415890" y="1402388"/>
            <a:ext cx="2104572"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知</a:t>
            </a:r>
            <a:r>
              <a:rPr kumimoji="1" lang="ja-JP" altLang="en-US" sz="2000" smtClean="0">
                <a:solidFill>
                  <a:schemeClr val="accent4">
                    <a:lumMod val="50000"/>
                  </a:schemeClr>
                </a:solidFill>
                <a:latin typeface="Arial" panose="020B0604020202020204" pitchFamily="34" charset="0"/>
                <a:cs typeface="Arial" panose="020B0604020202020204" pitchFamily="34" charset="0"/>
              </a:rPr>
              <a:t>識  </a:t>
            </a:r>
            <a:r>
              <a:rPr kumimoji="1" lang="en-US" altLang="ja-JP" sz="2000" smtClean="0">
                <a:solidFill>
                  <a:schemeClr val="accent4">
                    <a:lumMod val="50000"/>
                  </a:schemeClr>
                </a:solidFill>
                <a:latin typeface="Arial" panose="020B0604020202020204" pitchFamily="34" charset="0"/>
                <a:cs typeface="Arial" panose="020B0604020202020204" pitchFamily="34" charset="0"/>
              </a:rPr>
              <a:t>Knowledge</a:t>
            </a:r>
            <a:endParaRPr kumimoji="1" lang="en-US" altLang="ja-JP" sz="2000">
              <a:solidFill>
                <a:schemeClr val="accent4">
                  <a:lumMod val="50000"/>
                </a:schemeClr>
              </a:solidFill>
              <a:latin typeface="Arial" panose="020B0604020202020204" pitchFamily="34" charset="0"/>
              <a:cs typeface="Arial" panose="020B0604020202020204" pitchFamily="34" charset="0"/>
            </a:endParaRPr>
          </a:p>
        </p:txBody>
      </p:sp>
      <p:sp>
        <p:nvSpPr>
          <p:cNvPr id="8" name="TextBox 7"/>
          <p:cNvSpPr txBox="1"/>
          <p:nvPr/>
        </p:nvSpPr>
        <p:spPr>
          <a:xfrm>
            <a:off x="1043354" y="2649357"/>
            <a:ext cx="10683759" cy="1569660"/>
          </a:xfrm>
          <a:prstGeom prst="rect">
            <a:avLst/>
          </a:prstGeom>
          <a:noFill/>
        </p:spPr>
        <p:txBody>
          <a:bodyPr wrap="none" rtlCol="0">
            <a:spAutoFit/>
          </a:bodyPr>
          <a:lstStyle/>
          <a:p>
            <a:pPr marL="285750" indent="-285750">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Working </a:t>
            </a:r>
            <a:r>
              <a:rPr lang="en-US" sz="2400">
                <a:solidFill>
                  <a:schemeClr val="accent4">
                    <a:lumMod val="50000"/>
                  </a:schemeClr>
                </a:solidFill>
                <a:latin typeface="Arial" panose="020B0604020202020204" pitchFamily="34" charset="0"/>
                <a:cs typeface="Arial" panose="020B0604020202020204" pitchFamily="34" charset="0"/>
              </a:rPr>
              <a:t>process of FPT Software to develop a project.</a:t>
            </a:r>
          </a:p>
          <a:p>
            <a:pPr marL="285750" indent="-285750">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 Putting </a:t>
            </a:r>
            <a:r>
              <a:rPr lang="en-US" sz="2400">
                <a:solidFill>
                  <a:schemeClr val="accent4">
                    <a:lumMod val="50000"/>
                  </a:schemeClr>
                </a:solidFill>
                <a:latin typeface="Arial" panose="020B0604020202020204" pitchFamily="34" charset="0"/>
                <a:cs typeface="Arial" panose="020B0604020202020204" pitchFamily="34" charset="0"/>
              </a:rPr>
              <a:t>the learned knowledge into practice.</a:t>
            </a:r>
          </a:p>
          <a:p>
            <a:pPr marL="285750" indent="-285750">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 Technical</a:t>
            </a:r>
            <a:r>
              <a:rPr lang="en-US" sz="2400">
                <a:solidFill>
                  <a:schemeClr val="accent4">
                    <a:lumMod val="50000"/>
                  </a:schemeClr>
                </a:solidFill>
                <a:latin typeface="Arial" panose="020B0604020202020204" pitchFamily="34" charset="0"/>
                <a:cs typeface="Arial" panose="020B0604020202020204" pitchFamily="34" charset="0"/>
              </a:rPr>
              <a:t>: Java, </a:t>
            </a:r>
            <a:r>
              <a:rPr lang="en-US" sz="2400" smtClean="0">
                <a:solidFill>
                  <a:schemeClr val="accent4">
                    <a:lumMod val="50000"/>
                  </a:schemeClr>
                </a:solidFill>
                <a:latin typeface="Arial" panose="020B0604020202020204" pitchFamily="34" charset="0"/>
                <a:cs typeface="Arial" panose="020B0604020202020204" pitchFamily="34" charset="0"/>
              </a:rPr>
              <a:t>SpringMVC, Hibernate, AngularJS </a:t>
            </a:r>
            <a:r>
              <a:rPr lang="en-US" sz="2400">
                <a:solidFill>
                  <a:schemeClr val="accent4">
                    <a:lumMod val="50000"/>
                  </a:schemeClr>
                </a:solidFill>
                <a:latin typeface="Arial" panose="020B0604020202020204" pitchFamily="34" charset="0"/>
                <a:cs typeface="Arial" panose="020B0604020202020204" pitchFamily="34" charset="0"/>
              </a:rPr>
              <a:t>Framework, Bootstrap.</a:t>
            </a:r>
          </a:p>
          <a:p>
            <a:pPr marL="285750" indent="-285750">
              <a:buFont typeface="Wingdings" panose="05000000000000000000" pitchFamily="2" charset="2"/>
              <a:buChar char="ü"/>
            </a:pPr>
            <a:r>
              <a:rPr lang="en-US" sz="2400" smtClean="0">
                <a:solidFill>
                  <a:schemeClr val="accent4">
                    <a:lumMod val="50000"/>
                  </a:schemeClr>
                </a:solidFill>
                <a:latin typeface="Arial" panose="020B0604020202020204" pitchFamily="34" charset="0"/>
                <a:cs typeface="Arial" panose="020B0604020202020204" pitchFamily="34" charset="0"/>
              </a:rPr>
              <a:t> Tools</a:t>
            </a:r>
            <a:r>
              <a:rPr lang="en-US" sz="240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Git, Trello, Astah, Maven</a:t>
            </a:r>
            <a:r>
              <a:rPr lang="en-US" sz="2400" smtClean="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PostgreSQL, Sublime Text, Office tools.</a:t>
            </a:r>
            <a:endParaRPr lang="en-US" sz="2400">
              <a:solidFill>
                <a:schemeClr val="accent4">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3723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sp>
        <p:nvSpPr>
          <p:cNvPr id="4" name="Rectangle 3"/>
          <p:cNvSpPr/>
          <p:nvPr/>
        </p:nvSpPr>
        <p:spPr>
          <a:xfrm>
            <a:off x="562707" y="2436784"/>
            <a:ext cx="10843847" cy="2677656"/>
          </a:xfrm>
          <a:prstGeom prst="rect">
            <a:avLst/>
          </a:prstGeom>
        </p:spPr>
        <p:txBody>
          <a:bodyPr wrap="square">
            <a:spAutoFit/>
          </a:bodyPr>
          <a:lstStyle/>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Login with Google+, Facebook, Twister.</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Expand server to increase number of users.</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Commercialized product.</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a:t>
            </a:r>
            <a:r>
              <a:rPr lang="en-US" sz="2400" smtClean="0">
                <a:solidFill>
                  <a:schemeClr val="accent4">
                    <a:lumMod val="50000"/>
                  </a:schemeClr>
                </a:solidFill>
                <a:latin typeface="Arial" panose="020B0604020202020204" pitchFamily="34" charset="0"/>
                <a:cs typeface="Arial" panose="020B0604020202020204" pitchFamily="34" charset="0"/>
              </a:rPr>
              <a:t>Create </a:t>
            </a:r>
            <a:r>
              <a:rPr lang="en-US" sz="2400">
                <a:solidFill>
                  <a:schemeClr val="accent4">
                    <a:lumMod val="50000"/>
                  </a:schemeClr>
                </a:solidFill>
                <a:latin typeface="Arial" panose="020B0604020202020204" pitchFamily="34" charset="0"/>
                <a:cs typeface="Arial" panose="020B0604020202020204" pitchFamily="34" charset="0"/>
              </a:rPr>
              <a:t>mini </a:t>
            </a:r>
            <a:r>
              <a:rPr lang="en-US" sz="2400" smtClean="0">
                <a:solidFill>
                  <a:schemeClr val="accent4">
                    <a:lumMod val="50000"/>
                  </a:schemeClr>
                </a:solidFill>
                <a:latin typeface="Arial" panose="020B0604020202020204" pitchFamily="34" charset="0"/>
                <a:cs typeface="Arial" panose="020B0604020202020204" pitchFamily="34" charset="0"/>
              </a:rPr>
              <a:t>game, dictionary function </a:t>
            </a:r>
            <a:r>
              <a:rPr lang="en-US" sz="2400">
                <a:solidFill>
                  <a:schemeClr val="accent4">
                    <a:lumMod val="50000"/>
                  </a:schemeClr>
                </a:solidFill>
                <a:latin typeface="Arial" panose="020B0604020202020204" pitchFamily="34" charset="0"/>
                <a:cs typeface="Arial" panose="020B0604020202020204" pitchFamily="34" charset="0"/>
              </a:rPr>
              <a:t>in website to additional support for learning Vietnamese.</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Support more popular language.</a:t>
            </a:r>
          </a:p>
          <a:p>
            <a:pPr>
              <a:buFont typeface="Wingdings" panose="05000000000000000000" pitchFamily="2" charset="2"/>
              <a:buChar char="v"/>
            </a:pPr>
            <a:r>
              <a:rPr lang="en-US" sz="2400">
                <a:solidFill>
                  <a:schemeClr val="accent4">
                    <a:lumMod val="50000"/>
                  </a:schemeClr>
                </a:solidFill>
                <a:latin typeface="Arial" panose="020B0604020202020204" pitchFamily="34" charset="0"/>
                <a:cs typeface="Arial" panose="020B0604020202020204" pitchFamily="34" charset="0"/>
              </a:rPr>
              <a:t> Better support on the phone.</a:t>
            </a:r>
          </a:p>
        </p:txBody>
      </p:sp>
      <p:sp>
        <p:nvSpPr>
          <p:cNvPr id="9" name="Rectangle 8"/>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将来 に 期待  </a:t>
            </a:r>
            <a:r>
              <a:rPr kumimoji="1" lang="en-US" altLang="ja-JP" sz="2000">
                <a:solidFill>
                  <a:schemeClr val="accent4">
                    <a:lumMod val="50000"/>
                  </a:schemeClr>
                </a:solidFill>
                <a:latin typeface="Arial" panose="020B0604020202020204" pitchFamily="34" charset="0"/>
                <a:cs typeface="Arial" panose="020B0604020202020204" pitchFamily="34" charset="0"/>
              </a:rPr>
              <a:t>Expectation in Future</a:t>
            </a:r>
          </a:p>
        </p:txBody>
      </p:sp>
    </p:spTree>
    <p:extLst>
      <p:ext uri="{BB962C8B-B14F-4D97-AF65-F5344CB8AC3E}">
        <p14:creationId xmlns:p14="http://schemas.microsoft.com/office/powerpoint/2010/main" val="17531906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6. </a:t>
            </a:r>
            <a:r>
              <a:rPr lang="ja-JP" altLang="en-US" sz="4000">
                <a:solidFill>
                  <a:schemeClr val="bg1"/>
                </a:solidFill>
              </a:rPr>
              <a:t>プロジェクト結果  </a:t>
            </a:r>
            <a:r>
              <a:rPr lang="en-US" altLang="ja-JP" sz="4000">
                <a:solidFill>
                  <a:schemeClr val="bg1"/>
                </a:solidFill>
              </a:rPr>
              <a:t>Project Result </a:t>
            </a:r>
            <a:endParaRPr lang="en-US" sz="3600">
              <a:solidFill>
                <a:schemeClr val="bg1"/>
              </a:solidFill>
            </a:endParaRPr>
          </a:p>
        </p:txBody>
      </p:sp>
      <p:sp>
        <p:nvSpPr>
          <p:cNvPr id="4" name="Rectangle 3"/>
          <p:cNvSpPr/>
          <p:nvPr/>
        </p:nvSpPr>
        <p:spPr>
          <a:xfrm>
            <a:off x="473881" y="2319553"/>
            <a:ext cx="10855569" cy="1938992"/>
          </a:xfrm>
          <a:prstGeom prst="rect">
            <a:avLst/>
          </a:prstGeom>
        </p:spPr>
        <p:txBody>
          <a:bodyPr wrap="square">
            <a:spAutoFit/>
          </a:bodyPr>
          <a:lstStyle/>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Working in group and working individual.</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Be open to get the better opinions from other member. </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Manage time and make the plan. </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Limit and resolve conflicts between members.</a:t>
            </a:r>
          </a:p>
          <a:p>
            <a:pPr>
              <a:buFont typeface="Wingdings" panose="05000000000000000000" pitchFamily="2" charset="2"/>
              <a:buChar char="ü"/>
            </a:pPr>
            <a:r>
              <a:rPr lang="en-US" sz="2400">
                <a:solidFill>
                  <a:schemeClr val="accent4">
                    <a:lumMod val="50000"/>
                  </a:schemeClr>
                </a:solidFill>
                <a:latin typeface="Arial" panose="020B0604020202020204" pitchFamily="34" charset="0"/>
                <a:cs typeface="Arial" panose="020B0604020202020204" pitchFamily="34" charset="0"/>
              </a:rPr>
              <a:t> Improve coding skill with new </a:t>
            </a:r>
            <a:r>
              <a:rPr lang="en-US" sz="2400" smtClean="0">
                <a:solidFill>
                  <a:schemeClr val="accent4">
                    <a:lumMod val="50000"/>
                  </a:schemeClr>
                </a:solidFill>
                <a:latin typeface="Arial" panose="020B0604020202020204" pitchFamily="34" charset="0"/>
                <a:cs typeface="Arial" panose="020B0604020202020204" pitchFamily="34" charset="0"/>
              </a:rPr>
              <a:t>technology and writting document skill.</a:t>
            </a:r>
            <a:endParaRPr lang="en-US" sz="2400">
              <a:solidFill>
                <a:schemeClr val="accent4">
                  <a:lumMod val="50000"/>
                </a:schemeClr>
              </a:solidFill>
              <a:latin typeface="Arial" panose="020B0604020202020204" pitchFamily="34" charset="0"/>
              <a:cs typeface="Arial" panose="020B0604020202020204" pitchFamily="34" charset="0"/>
            </a:endParaRPr>
          </a:p>
        </p:txBody>
      </p:sp>
      <p:sp>
        <p:nvSpPr>
          <p:cNvPr id="8" name="Rectangle 7"/>
          <p:cNvSpPr/>
          <p:nvPr/>
        </p:nvSpPr>
        <p:spPr>
          <a:xfrm>
            <a:off x="322105" y="1333312"/>
            <a:ext cx="4472634" cy="502569"/>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10"/>
          <p:cNvSpPr/>
          <p:nvPr/>
        </p:nvSpPr>
        <p:spPr>
          <a:xfrm>
            <a:off x="415890" y="1402388"/>
            <a:ext cx="4496080" cy="502569"/>
          </a:xfrm>
          <a:prstGeom prst="roundRect">
            <a:avLst>
              <a:gd name="adj" fmla="val 1470"/>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accent4">
                    <a:lumMod val="50000"/>
                  </a:schemeClr>
                </a:solidFill>
                <a:latin typeface="Arial" panose="020B0604020202020204" pitchFamily="34" charset="0"/>
                <a:cs typeface="Arial" panose="020B0604020202020204" pitchFamily="34" charset="0"/>
              </a:rPr>
              <a:t>学んだ教訓  </a:t>
            </a:r>
            <a:r>
              <a:rPr kumimoji="1" lang="en-US" altLang="ja-JP" sz="2000">
                <a:solidFill>
                  <a:schemeClr val="accent4">
                    <a:lumMod val="50000"/>
                  </a:schemeClr>
                </a:solidFill>
                <a:latin typeface="Arial" panose="020B0604020202020204" pitchFamily="34" charset="0"/>
                <a:cs typeface="Arial" panose="020B0604020202020204" pitchFamily="34" charset="0"/>
              </a:rPr>
              <a:t>Lessons Learnt</a:t>
            </a:r>
          </a:p>
        </p:txBody>
      </p:sp>
    </p:spTree>
    <p:extLst>
      <p:ext uri="{BB962C8B-B14F-4D97-AF65-F5344CB8AC3E}">
        <p14:creationId xmlns:p14="http://schemas.microsoft.com/office/powerpoint/2010/main" val="16929108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7. </a:t>
            </a:r>
            <a:r>
              <a:rPr lang="ja-JP" altLang="en-US" sz="4000">
                <a:solidFill>
                  <a:schemeClr val="bg1"/>
                </a:solidFill>
              </a:rPr>
              <a:t>デモ  </a:t>
            </a:r>
            <a:r>
              <a:rPr lang="en-US" altLang="ja-JP" sz="4000">
                <a:solidFill>
                  <a:schemeClr val="bg1"/>
                </a:solidFill>
              </a:rPr>
              <a:t>Demo</a:t>
            </a:r>
            <a:endParaRPr lang="en-US" sz="3600">
              <a:solidFill>
                <a:schemeClr val="bg1"/>
              </a:solidFill>
            </a:endParaRPr>
          </a:p>
        </p:txBody>
      </p:sp>
      <p:pic>
        <p:nvPicPr>
          <p:cNvPr id="8" name="Picture 7"/>
          <p:cNvPicPr>
            <a:picLocks noChangeAspect="1"/>
          </p:cNvPicPr>
          <p:nvPr/>
        </p:nvPicPr>
        <p:blipFill>
          <a:blip r:embed="rId3"/>
          <a:stretch>
            <a:fillRect/>
          </a:stretch>
        </p:blipFill>
        <p:spPr>
          <a:xfrm>
            <a:off x="212590" y="1301263"/>
            <a:ext cx="11713619" cy="497058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037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8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 y="302550"/>
            <a:ext cx="12192002" cy="707886"/>
          </a:xfrm>
          <a:prstGeom prst="rect">
            <a:avLst/>
          </a:prstGeom>
          <a:noFill/>
        </p:spPr>
        <p:txBody>
          <a:bodyPr wrap="square" rtlCol="0">
            <a:spAutoFit/>
          </a:bodyPr>
          <a:lstStyle/>
          <a:p>
            <a:r>
              <a:rPr lang="en-US" altLang="ja-JP" sz="4000">
                <a:solidFill>
                  <a:schemeClr val="bg1"/>
                </a:solidFill>
              </a:rPr>
              <a:t>8. </a:t>
            </a:r>
            <a:r>
              <a:rPr lang="ja-JP" altLang="en-US" sz="4000">
                <a:solidFill>
                  <a:schemeClr val="bg1"/>
                </a:solidFill>
              </a:rPr>
              <a:t>質問と回答  </a:t>
            </a:r>
            <a:r>
              <a:rPr lang="en-US" altLang="ja-JP" sz="4000">
                <a:solidFill>
                  <a:schemeClr val="bg1"/>
                </a:solidFill>
              </a:rPr>
              <a:t>Q &amp; A</a:t>
            </a:r>
            <a:endParaRPr lang="en-US" sz="360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951" y="1571797"/>
            <a:ext cx="7771428" cy="47238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220427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99" y="2338079"/>
            <a:ext cx="3810000" cy="241935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377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 name="Group 1"/>
          <p:cNvGrpSpPr/>
          <p:nvPr/>
        </p:nvGrpSpPr>
        <p:grpSpPr>
          <a:xfrm>
            <a:off x="0" y="6476870"/>
            <a:ext cx="12192000" cy="423333"/>
            <a:chOff x="0" y="6434667"/>
            <a:chExt cx="12192000" cy="423333"/>
          </a:xfrm>
          <a:solidFill>
            <a:schemeClr val="accent4"/>
          </a:solidFill>
        </p:grpSpPr>
        <p:sp>
          <p:nvSpPr>
            <p:cNvPr id="3" name="Rectangle 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6" name="Rectangle 5"/>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1.2.</a:t>
            </a:r>
            <a:r>
              <a:rPr lang="ja-JP" altLang="en-US" sz="4000">
                <a:solidFill>
                  <a:schemeClr val="bg1"/>
                </a:solidFill>
                <a:latin typeface="Arial" panose="020B0604020202020204" pitchFamily="34" charset="0"/>
                <a:cs typeface="Arial" panose="020B0604020202020204" pitchFamily="34" charset="0"/>
              </a:rPr>
              <a:t>在のウェブサイ</a:t>
            </a:r>
            <a:r>
              <a:rPr lang="ja-JP" altLang="en-US" sz="4000" smtClean="0">
                <a:solidFill>
                  <a:schemeClr val="bg1"/>
                </a:solidFill>
                <a:latin typeface="Arial" panose="020B0604020202020204" pitchFamily="34" charset="0"/>
                <a:cs typeface="Arial" panose="020B0604020202020204" pitchFamily="34" charset="0"/>
              </a:rPr>
              <a:t>ト  </a:t>
            </a:r>
            <a:r>
              <a:rPr lang="en-US" altLang="ja-JP" sz="4000" smtClean="0">
                <a:solidFill>
                  <a:schemeClr val="bg1"/>
                </a:solidFill>
                <a:latin typeface="Arial" panose="020B0604020202020204" pitchFamily="34" charset="0"/>
                <a:cs typeface="Arial" panose="020B0604020202020204" pitchFamily="34" charset="0"/>
              </a:rPr>
              <a:t>Existing Websites</a:t>
            </a:r>
            <a:endParaRPr lang="en-US" sz="4000">
              <a:solidFill>
                <a:schemeClr val="bg1"/>
              </a:solidFill>
              <a:latin typeface="Arial" panose="020B0604020202020204" pitchFamily="34" charset="0"/>
              <a:cs typeface="Arial" panose="020B0604020202020204" pitchFamily="34" charset="0"/>
            </a:endParaRPr>
          </a:p>
          <a:p>
            <a:pPr algn="ctr"/>
            <a:r>
              <a:rPr lang="en-US" sz="4000" smtClean="0">
                <a:solidFill>
                  <a:schemeClr val="bg1"/>
                </a:solidFill>
              </a:rPr>
              <a:t> </a:t>
            </a:r>
            <a:endParaRPr lang="en-US" sz="4000">
              <a:solidFill>
                <a:schemeClr val="bg1"/>
              </a:solidFill>
            </a:endParaRPr>
          </a:p>
        </p:txBody>
      </p:sp>
      <p:sp>
        <p:nvSpPr>
          <p:cNvPr id="10" name="Rectangle 9"/>
          <p:cNvSpPr/>
          <p:nvPr/>
        </p:nvSpPr>
        <p:spPr>
          <a:xfrm>
            <a:off x="186660" y="1625989"/>
            <a:ext cx="4975761" cy="4653926"/>
          </a:xfrm>
          <a:prstGeom prst="rect">
            <a:avLst/>
          </a:prstGeom>
          <a:blipFill dpi="0" rotWithShape="1">
            <a:blip r:embed="rId3"/>
            <a:srcRect/>
            <a:stretch>
              <a:fillRect r="2"/>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9"/>
          <p:cNvGrpSpPr>
            <a:grpSpLocks noChangeAspect="1"/>
          </p:cNvGrpSpPr>
          <p:nvPr/>
        </p:nvGrpSpPr>
        <p:grpSpPr bwMode="auto">
          <a:xfrm>
            <a:off x="6419369" y="5015222"/>
            <a:ext cx="639762" cy="890587"/>
            <a:chOff x="3977" y="3069"/>
            <a:chExt cx="403" cy="561"/>
          </a:xfrm>
          <a:solidFill>
            <a:schemeClr val="bg1"/>
          </a:solidFill>
        </p:grpSpPr>
        <p:sp>
          <p:nvSpPr>
            <p:cNvPr id="22" name="Freeform 11"/>
            <p:cNvSpPr>
              <a:spLocks/>
            </p:cNvSpPr>
            <p:nvPr/>
          </p:nvSpPr>
          <p:spPr bwMode="auto">
            <a:xfrm>
              <a:off x="4155" y="3348"/>
              <a:ext cx="46" cy="149"/>
            </a:xfrm>
            <a:custGeom>
              <a:avLst/>
              <a:gdLst>
                <a:gd name="T0" fmla="*/ 136 w 275"/>
                <a:gd name="T1" fmla="*/ 0 h 894"/>
                <a:gd name="T2" fmla="*/ 165 w 275"/>
                <a:gd name="T3" fmla="*/ 3 h 894"/>
                <a:gd name="T4" fmla="*/ 190 w 275"/>
                <a:gd name="T5" fmla="*/ 11 h 894"/>
                <a:gd name="T6" fmla="*/ 214 w 275"/>
                <a:gd name="T7" fmla="*/ 23 h 894"/>
                <a:gd name="T8" fmla="*/ 234 w 275"/>
                <a:gd name="T9" fmla="*/ 41 h 894"/>
                <a:gd name="T10" fmla="*/ 252 w 275"/>
                <a:gd name="T11" fmla="*/ 61 h 894"/>
                <a:gd name="T12" fmla="*/ 264 w 275"/>
                <a:gd name="T13" fmla="*/ 85 h 894"/>
                <a:gd name="T14" fmla="*/ 272 w 275"/>
                <a:gd name="T15" fmla="*/ 110 h 894"/>
                <a:gd name="T16" fmla="*/ 275 w 275"/>
                <a:gd name="T17" fmla="*/ 138 h 894"/>
                <a:gd name="T18" fmla="*/ 275 w 275"/>
                <a:gd name="T19" fmla="*/ 845 h 894"/>
                <a:gd name="T20" fmla="*/ 0 w 275"/>
                <a:gd name="T21" fmla="*/ 894 h 894"/>
                <a:gd name="T22" fmla="*/ 0 w 275"/>
                <a:gd name="T23" fmla="*/ 138 h 894"/>
                <a:gd name="T24" fmla="*/ 3 w 275"/>
                <a:gd name="T25" fmla="*/ 110 h 894"/>
                <a:gd name="T26" fmla="*/ 11 w 275"/>
                <a:gd name="T27" fmla="*/ 85 h 894"/>
                <a:gd name="T28" fmla="*/ 23 w 275"/>
                <a:gd name="T29" fmla="*/ 61 h 894"/>
                <a:gd name="T30" fmla="*/ 41 w 275"/>
                <a:gd name="T31" fmla="*/ 41 h 894"/>
                <a:gd name="T32" fmla="*/ 61 w 275"/>
                <a:gd name="T33" fmla="*/ 23 h 894"/>
                <a:gd name="T34" fmla="*/ 85 w 275"/>
                <a:gd name="T35" fmla="*/ 11 h 894"/>
                <a:gd name="T36" fmla="*/ 110 w 275"/>
                <a:gd name="T37" fmla="*/ 3 h 894"/>
                <a:gd name="T38" fmla="*/ 136 w 275"/>
                <a:gd name="T39"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 h="894">
                  <a:moveTo>
                    <a:pt x="136" y="0"/>
                  </a:moveTo>
                  <a:lnTo>
                    <a:pt x="165" y="3"/>
                  </a:lnTo>
                  <a:lnTo>
                    <a:pt x="190" y="11"/>
                  </a:lnTo>
                  <a:lnTo>
                    <a:pt x="214" y="23"/>
                  </a:lnTo>
                  <a:lnTo>
                    <a:pt x="234" y="41"/>
                  </a:lnTo>
                  <a:lnTo>
                    <a:pt x="252" y="61"/>
                  </a:lnTo>
                  <a:lnTo>
                    <a:pt x="264" y="85"/>
                  </a:lnTo>
                  <a:lnTo>
                    <a:pt x="272" y="110"/>
                  </a:lnTo>
                  <a:lnTo>
                    <a:pt x="275" y="138"/>
                  </a:lnTo>
                  <a:lnTo>
                    <a:pt x="275" y="845"/>
                  </a:lnTo>
                  <a:lnTo>
                    <a:pt x="0" y="894"/>
                  </a:lnTo>
                  <a:lnTo>
                    <a:pt x="0" y="138"/>
                  </a:lnTo>
                  <a:lnTo>
                    <a:pt x="3" y="110"/>
                  </a:lnTo>
                  <a:lnTo>
                    <a:pt x="11" y="85"/>
                  </a:lnTo>
                  <a:lnTo>
                    <a:pt x="23" y="61"/>
                  </a:lnTo>
                  <a:lnTo>
                    <a:pt x="41" y="41"/>
                  </a:lnTo>
                  <a:lnTo>
                    <a:pt x="61" y="23"/>
                  </a:lnTo>
                  <a:lnTo>
                    <a:pt x="85" y="11"/>
                  </a:lnTo>
                  <a:lnTo>
                    <a:pt x="110" y="3"/>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105" y="3550"/>
              <a:ext cx="146" cy="42"/>
            </a:xfrm>
            <a:custGeom>
              <a:avLst/>
              <a:gdLst>
                <a:gd name="T0" fmla="*/ 817 w 877"/>
                <a:gd name="T1" fmla="*/ 0 h 255"/>
                <a:gd name="T2" fmla="*/ 833 w 877"/>
                <a:gd name="T3" fmla="*/ 3 h 255"/>
                <a:gd name="T4" fmla="*/ 848 w 877"/>
                <a:gd name="T5" fmla="*/ 9 h 255"/>
                <a:gd name="T6" fmla="*/ 861 w 877"/>
                <a:gd name="T7" fmla="*/ 20 h 255"/>
                <a:gd name="T8" fmla="*/ 871 w 877"/>
                <a:gd name="T9" fmla="*/ 33 h 255"/>
                <a:gd name="T10" fmla="*/ 876 w 877"/>
                <a:gd name="T11" fmla="*/ 51 h 255"/>
                <a:gd name="T12" fmla="*/ 877 w 877"/>
                <a:gd name="T13" fmla="*/ 67 h 255"/>
                <a:gd name="T14" fmla="*/ 873 w 877"/>
                <a:gd name="T15" fmla="*/ 82 h 255"/>
                <a:gd name="T16" fmla="*/ 865 w 877"/>
                <a:gd name="T17" fmla="*/ 95 h 255"/>
                <a:gd name="T18" fmla="*/ 855 w 877"/>
                <a:gd name="T19" fmla="*/ 108 h 255"/>
                <a:gd name="T20" fmla="*/ 842 w 877"/>
                <a:gd name="T21" fmla="*/ 116 h 255"/>
                <a:gd name="T22" fmla="*/ 827 w 877"/>
                <a:gd name="T23" fmla="*/ 121 h 255"/>
                <a:gd name="T24" fmla="*/ 72 w 877"/>
                <a:gd name="T25" fmla="*/ 255 h 255"/>
                <a:gd name="T26" fmla="*/ 66 w 877"/>
                <a:gd name="T27" fmla="*/ 255 h 255"/>
                <a:gd name="T28" fmla="*/ 60 w 877"/>
                <a:gd name="T29" fmla="*/ 255 h 255"/>
                <a:gd name="T30" fmla="*/ 44 w 877"/>
                <a:gd name="T31" fmla="*/ 253 h 255"/>
                <a:gd name="T32" fmla="*/ 29 w 877"/>
                <a:gd name="T33" fmla="*/ 245 h 255"/>
                <a:gd name="T34" fmla="*/ 16 w 877"/>
                <a:gd name="T35" fmla="*/ 235 h 255"/>
                <a:gd name="T36" fmla="*/ 6 w 877"/>
                <a:gd name="T37" fmla="*/ 221 h 255"/>
                <a:gd name="T38" fmla="*/ 1 w 877"/>
                <a:gd name="T39" fmla="*/ 205 h 255"/>
                <a:gd name="T40" fmla="*/ 0 w 877"/>
                <a:gd name="T41" fmla="*/ 188 h 255"/>
                <a:gd name="T42" fmla="*/ 3 w 877"/>
                <a:gd name="T43" fmla="*/ 173 h 255"/>
                <a:gd name="T44" fmla="*/ 11 w 877"/>
                <a:gd name="T45" fmla="*/ 159 h 255"/>
                <a:gd name="T46" fmla="*/ 22 w 877"/>
                <a:gd name="T47" fmla="*/ 147 h 255"/>
                <a:gd name="T48" fmla="*/ 35 w 877"/>
                <a:gd name="T49" fmla="*/ 139 h 255"/>
                <a:gd name="T50" fmla="*/ 50 w 877"/>
                <a:gd name="T51" fmla="*/ 134 h 255"/>
                <a:gd name="T52" fmla="*/ 805 w 877"/>
                <a:gd name="T53" fmla="*/ 1 h 255"/>
                <a:gd name="T54" fmla="*/ 810 w 877"/>
                <a:gd name="T55" fmla="*/ 1 h 255"/>
                <a:gd name="T56" fmla="*/ 817 w 877"/>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7" h="255">
                  <a:moveTo>
                    <a:pt x="817" y="0"/>
                  </a:moveTo>
                  <a:lnTo>
                    <a:pt x="833" y="3"/>
                  </a:lnTo>
                  <a:lnTo>
                    <a:pt x="848" y="9"/>
                  </a:lnTo>
                  <a:lnTo>
                    <a:pt x="861" y="20"/>
                  </a:lnTo>
                  <a:lnTo>
                    <a:pt x="871" y="33"/>
                  </a:lnTo>
                  <a:lnTo>
                    <a:pt x="876" y="51"/>
                  </a:lnTo>
                  <a:lnTo>
                    <a:pt x="877" y="67"/>
                  </a:lnTo>
                  <a:lnTo>
                    <a:pt x="873" y="82"/>
                  </a:lnTo>
                  <a:lnTo>
                    <a:pt x="865" y="95"/>
                  </a:lnTo>
                  <a:lnTo>
                    <a:pt x="855" y="108"/>
                  </a:lnTo>
                  <a:lnTo>
                    <a:pt x="842" y="116"/>
                  </a:lnTo>
                  <a:lnTo>
                    <a:pt x="827" y="121"/>
                  </a:lnTo>
                  <a:lnTo>
                    <a:pt x="72" y="255"/>
                  </a:lnTo>
                  <a:lnTo>
                    <a:pt x="66" y="255"/>
                  </a:lnTo>
                  <a:lnTo>
                    <a:pt x="60" y="255"/>
                  </a:lnTo>
                  <a:lnTo>
                    <a:pt x="44" y="253"/>
                  </a:lnTo>
                  <a:lnTo>
                    <a:pt x="29" y="245"/>
                  </a:lnTo>
                  <a:lnTo>
                    <a:pt x="16" y="235"/>
                  </a:lnTo>
                  <a:lnTo>
                    <a:pt x="6" y="221"/>
                  </a:lnTo>
                  <a:lnTo>
                    <a:pt x="1" y="205"/>
                  </a:lnTo>
                  <a:lnTo>
                    <a:pt x="0" y="188"/>
                  </a:lnTo>
                  <a:lnTo>
                    <a:pt x="3" y="173"/>
                  </a:lnTo>
                  <a:lnTo>
                    <a:pt x="11" y="159"/>
                  </a:lnTo>
                  <a:lnTo>
                    <a:pt x="22" y="147"/>
                  </a:lnTo>
                  <a:lnTo>
                    <a:pt x="35" y="139"/>
                  </a:lnTo>
                  <a:lnTo>
                    <a:pt x="50" y="134"/>
                  </a:lnTo>
                  <a:lnTo>
                    <a:pt x="805" y="1"/>
                  </a:lnTo>
                  <a:lnTo>
                    <a:pt x="810" y="1"/>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4098" y="3504"/>
              <a:ext cx="160" cy="45"/>
            </a:xfrm>
            <a:custGeom>
              <a:avLst/>
              <a:gdLst>
                <a:gd name="T0" fmla="*/ 899 w 959"/>
                <a:gd name="T1" fmla="*/ 0 h 271"/>
                <a:gd name="T2" fmla="*/ 916 w 959"/>
                <a:gd name="T3" fmla="*/ 3 h 271"/>
                <a:gd name="T4" fmla="*/ 931 w 959"/>
                <a:gd name="T5" fmla="*/ 9 h 271"/>
                <a:gd name="T6" fmla="*/ 944 w 959"/>
                <a:gd name="T7" fmla="*/ 21 h 271"/>
                <a:gd name="T8" fmla="*/ 953 w 959"/>
                <a:gd name="T9" fmla="*/ 34 h 271"/>
                <a:gd name="T10" fmla="*/ 958 w 959"/>
                <a:gd name="T11" fmla="*/ 51 h 271"/>
                <a:gd name="T12" fmla="*/ 959 w 959"/>
                <a:gd name="T13" fmla="*/ 68 h 271"/>
                <a:gd name="T14" fmla="*/ 956 w 959"/>
                <a:gd name="T15" fmla="*/ 83 h 271"/>
                <a:gd name="T16" fmla="*/ 949 w 959"/>
                <a:gd name="T17" fmla="*/ 96 h 271"/>
                <a:gd name="T18" fmla="*/ 938 w 959"/>
                <a:gd name="T19" fmla="*/ 108 h 271"/>
                <a:gd name="T20" fmla="*/ 925 w 959"/>
                <a:gd name="T21" fmla="*/ 117 h 271"/>
                <a:gd name="T22" fmla="*/ 909 w 959"/>
                <a:gd name="T23" fmla="*/ 122 h 271"/>
                <a:gd name="T24" fmla="*/ 71 w 959"/>
                <a:gd name="T25" fmla="*/ 270 h 271"/>
                <a:gd name="T26" fmla="*/ 65 w 959"/>
                <a:gd name="T27" fmla="*/ 271 h 271"/>
                <a:gd name="T28" fmla="*/ 60 w 959"/>
                <a:gd name="T29" fmla="*/ 271 h 271"/>
                <a:gd name="T30" fmla="*/ 43 w 959"/>
                <a:gd name="T31" fmla="*/ 268 h 271"/>
                <a:gd name="T32" fmla="*/ 28 w 959"/>
                <a:gd name="T33" fmla="*/ 261 h 271"/>
                <a:gd name="T34" fmla="*/ 15 w 959"/>
                <a:gd name="T35" fmla="*/ 250 h 271"/>
                <a:gd name="T36" fmla="*/ 6 w 959"/>
                <a:gd name="T37" fmla="*/ 237 h 271"/>
                <a:gd name="T38" fmla="*/ 0 w 959"/>
                <a:gd name="T39" fmla="*/ 221 h 271"/>
                <a:gd name="T40" fmla="*/ 0 w 959"/>
                <a:gd name="T41" fmla="*/ 204 h 271"/>
                <a:gd name="T42" fmla="*/ 3 w 959"/>
                <a:gd name="T43" fmla="*/ 188 h 271"/>
                <a:gd name="T44" fmla="*/ 10 w 959"/>
                <a:gd name="T45" fmla="*/ 175 h 271"/>
                <a:gd name="T46" fmla="*/ 21 w 959"/>
                <a:gd name="T47" fmla="*/ 163 h 271"/>
                <a:gd name="T48" fmla="*/ 34 w 959"/>
                <a:gd name="T49" fmla="*/ 154 h 271"/>
                <a:gd name="T50" fmla="*/ 49 w 959"/>
                <a:gd name="T51" fmla="*/ 149 h 271"/>
                <a:gd name="T52" fmla="*/ 888 w 959"/>
                <a:gd name="T53" fmla="*/ 1 h 271"/>
                <a:gd name="T54" fmla="*/ 894 w 959"/>
                <a:gd name="T55" fmla="*/ 0 h 271"/>
                <a:gd name="T56" fmla="*/ 899 w 959"/>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 h="271">
                  <a:moveTo>
                    <a:pt x="899" y="0"/>
                  </a:moveTo>
                  <a:lnTo>
                    <a:pt x="916" y="3"/>
                  </a:lnTo>
                  <a:lnTo>
                    <a:pt x="931" y="9"/>
                  </a:lnTo>
                  <a:lnTo>
                    <a:pt x="944" y="21"/>
                  </a:lnTo>
                  <a:lnTo>
                    <a:pt x="953" y="34"/>
                  </a:lnTo>
                  <a:lnTo>
                    <a:pt x="958" y="51"/>
                  </a:lnTo>
                  <a:lnTo>
                    <a:pt x="959" y="68"/>
                  </a:lnTo>
                  <a:lnTo>
                    <a:pt x="956" y="83"/>
                  </a:lnTo>
                  <a:lnTo>
                    <a:pt x="949" y="96"/>
                  </a:lnTo>
                  <a:lnTo>
                    <a:pt x="938" y="108"/>
                  </a:lnTo>
                  <a:lnTo>
                    <a:pt x="925" y="117"/>
                  </a:lnTo>
                  <a:lnTo>
                    <a:pt x="909" y="122"/>
                  </a:lnTo>
                  <a:lnTo>
                    <a:pt x="71" y="270"/>
                  </a:lnTo>
                  <a:lnTo>
                    <a:pt x="65" y="271"/>
                  </a:lnTo>
                  <a:lnTo>
                    <a:pt x="60" y="271"/>
                  </a:lnTo>
                  <a:lnTo>
                    <a:pt x="43" y="268"/>
                  </a:lnTo>
                  <a:lnTo>
                    <a:pt x="28" y="261"/>
                  </a:lnTo>
                  <a:lnTo>
                    <a:pt x="15" y="250"/>
                  </a:lnTo>
                  <a:lnTo>
                    <a:pt x="6" y="237"/>
                  </a:lnTo>
                  <a:lnTo>
                    <a:pt x="0" y="221"/>
                  </a:lnTo>
                  <a:lnTo>
                    <a:pt x="0" y="204"/>
                  </a:lnTo>
                  <a:lnTo>
                    <a:pt x="3" y="188"/>
                  </a:lnTo>
                  <a:lnTo>
                    <a:pt x="10" y="175"/>
                  </a:lnTo>
                  <a:lnTo>
                    <a:pt x="21" y="163"/>
                  </a:lnTo>
                  <a:lnTo>
                    <a:pt x="34" y="154"/>
                  </a:lnTo>
                  <a:lnTo>
                    <a:pt x="49" y="149"/>
                  </a:lnTo>
                  <a:lnTo>
                    <a:pt x="888" y="1"/>
                  </a:lnTo>
                  <a:lnTo>
                    <a:pt x="894" y="0"/>
                  </a:lnTo>
                  <a:lnTo>
                    <a:pt x="8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4132" y="3594"/>
              <a:ext cx="109" cy="36"/>
            </a:xfrm>
            <a:custGeom>
              <a:avLst/>
              <a:gdLst>
                <a:gd name="T0" fmla="*/ 654 w 654"/>
                <a:gd name="T1" fmla="*/ 0 h 217"/>
                <a:gd name="T2" fmla="*/ 626 w 654"/>
                <a:gd name="T3" fmla="*/ 43 h 217"/>
                <a:gd name="T4" fmla="*/ 595 w 654"/>
                <a:gd name="T5" fmla="*/ 81 h 217"/>
                <a:gd name="T6" fmla="*/ 562 w 654"/>
                <a:gd name="T7" fmla="*/ 114 h 217"/>
                <a:gd name="T8" fmla="*/ 527 w 654"/>
                <a:gd name="T9" fmla="*/ 143 h 217"/>
                <a:gd name="T10" fmla="*/ 489 w 654"/>
                <a:gd name="T11" fmla="*/ 166 h 217"/>
                <a:gd name="T12" fmla="*/ 451 w 654"/>
                <a:gd name="T13" fmla="*/ 184 h 217"/>
                <a:gd name="T14" fmla="*/ 410 w 654"/>
                <a:gd name="T15" fmla="*/ 199 h 217"/>
                <a:gd name="T16" fmla="*/ 368 w 654"/>
                <a:gd name="T17" fmla="*/ 209 h 217"/>
                <a:gd name="T18" fmla="*/ 324 w 654"/>
                <a:gd name="T19" fmla="*/ 215 h 217"/>
                <a:gd name="T20" fmla="*/ 279 w 654"/>
                <a:gd name="T21" fmla="*/ 217 h 217"/>
                <a:gd name="T22" fmla="*/ 237 w 654"/>
                <a:gd name="T23" fmla="*/ 215 h 217"/>
                <a:gd name="T24" fmla="*/ 193 w 654"/>
                <a:gd name="T25" fmla="*/ 209 h 217"/>
                <a:gd name="T26" fmla="*/ 152 w 654"/>
                <a:gd name="T27" fmla="*/ 199 h 217"/>
                <a:gd name="T28" fmla="*/ 111 w 654"/>
                <a:gd name="T29" fmla="*/ 184 h 217"/>
                <a:gd name="T30" fmla="*/ 73 w 654"/>
                <a:gd name="T31" fmla="*/ 166 h 217"/>
                <a:gd name="T32" fmla="*/ 36 w 654"/>
                <a:gd name="T33" fmla="*/ 143 h 217"/>
                <a:gd name="T34" fmla="*/ 0 w 654"/>
                <a:gd name="T35" fmla="*/ 115 h 217"/>
                <a:gd name="T36" fmla="*/ 654 w 654"/>
                <a:gd name="T3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4" h="217">
                  <a:moveTo>
                    <a:pt x="654" y="0"/>
                  </a:moveTo>
                  <a:lnTo>
                    <a:pt x="626" y="43"/>
                  </a:lnTo>
                  <a:lnTo>
                    <a:pt x="595" y="81"/>
                  </a:lnTo>
                  <a:lnTo>
                    <a:pt x="562" y="114"/>
                  </a:lnTo>
                  <a:lnTo>
                    <a:pt x="527" y="143"/>
                  </a:lnTo>
                  <a:lnTo>
                    <a:pt x="489" y="166"/>
                  </a:lnTo>
                  <a:lnTo>
                    <a:pt x="451" y="184"/>
                  </a:lnTo>
                  <a:lnTo>
                    <a:pt x="410" y="199"/>
                  </a:lnTo>
                  <a:lnTo>
                    <a:pt x="368" y="209"/>
                  </a:lnTo>
                  <a:lnTo>
                    <a:pt x="324" y="215"/>
                  </a:lnTo>
                  <a:lnTo>
                    <a:pt x="279" y="217"/>
                  </a:lnTo>
                  <a:lnTo>
                    <a:pt x="237" y="215"/>
                  </a:lnTo>
                  <a:lnTo>
                    <a:pt x="193" y="209"/>
                  </a:lnTo>
                  <a:lnTo>
                    <a:pt x="152" y="199"/>
                  </a:lnTo>
                  <a:lnTo>
                    <a:pt x="111" y="184"/>
                  </a:lnTo>
                  <a:lnTo>
                    <a:pt x="73" y="166"/>
                  </a:lnTo>
                  <a:lnTo>
                    <a:pt x="36" y="143"/>
                  </a:lnTo>
                  <a:lnTo>
                    <a:pt x="0" y="115"/>
                  </a:lnTo>
                  <a:lnTo>
                    <a:pt x="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3977" y="3069"/>
              <a:ext cx="403" cy="454"/>
            </a:xfrm>
            <a:custGeom>
              <a:avLst/>
              <a:gdLst>
                <a:gd name="T0" fmla="*/ 1381 w 2419"/>
                <a:gd name="T1" fmla="*/ 12 h 2725"/>
                <a:gd name="T2" fmla="*/ 1623 w 2419"/>
                <a:gd name="T3" fmla="*/ 71 h 2725"/>
                <a:gd name="T4" fmla="*/ 1843 w 2419"/>
                <a:gd name="T5" fmla="*/ 176 h 2725"/>
                <a:gd name="T6" fmla="*/ 2036 w 2419"/>
                <a:gd name="T7" fmla="*/ 321 h 2725"/>
                <a:gd name="T8" fmla="*/ 2195 w 2419"/>
                <a:gd name="T9" fmla="*/ 502 h 2725"/>
                <a:gd name="T10" fmla="*/ 2316 w 2419"/>
                <a:gd name="T11" fmla="*/ 710 h 2725"/>
                <a:gd name="T12" fmla="*/ 2393 w 2419"/>
                <a:gd name="T13" fmla="*/ 942 h 2725"/>
                <a:gd name="T14" fmla="*/ 2419 w 2419"/>
                <a:gd name="T15" fmla="*/ 1193 h 2725"/>
                <a:gd name="T16" fmla="*/ 2395 w 2419"/>
                <a:gd name="T17" fmla="*/ 1432 h 2725"/>
                <a:gd name="T18" fmla="*/ 2325 w 2419"/>
                <a:gd name="T19" fmla="*/ 1654 h 2725"/>
                <a:gd name="T20" fmla="*/ 2214 w 2419"/>
                <a:gd name="T21" fmla="*/ 1856 h 2725"/>
                <a:gd name="T22" fmla="*/ 2121 w 2419"/>
                <a:gd name="T23" fmla="*/ 1977 h 2725"/>
                <a:gd name="T24" fmla="*/ 2057 w 2419"/>
                <a:gd name="T25" fmla="*/ 2043 h 2725"/>
                <a:gd name="T26" fmla="*/ 1973 w 2419"/>
                <a:gd name="T27" fmla="*/ 2155 h 2725"/>
                <a:gd name="T28" fmla="*/ 1898 w 2419"/>
                <a:gd name="T29" fmla="*/ 2294 h 2725"/>
                <a:gd name="T30" fmla="*/ 1840 w 2419"/>
                <a:gd name="T31" fmla="*/ 2465 h 2725"/>
                <a:gd name="T32" fmla="*/ 1797 w 2419"/>
                <a:gd name="T33" fmla="*/ 2569 h 2725"/>
                <a:gd name="T34" fmla="*/ 1727 w 2419"/>
                <a:gd name="T35" fmla="*/ 2501 h 2725"/>
                <a:gd name="T36" fmla="*/ 1629 w 2419"/>
                <a:gd name="T37" fmla="*/ 2476 h 2725"/>
                <a:gd name="T38" fmla="*/ 1484 w 2419"/>
                <a:gd name="T39" fmla="*/ 1814 h 2725"/>
                <a:gd name="T40" fmla="*/ 1458 w 2419"/>
                <a:gd name="T41" fmla="*/ 1697 h 2725"/>
                <a:gd name="T42" fmla="*/ 1390 w 2419"/>
                <a:gd name="T43" fmla="*/ 1607 h 2725"/>
                <a:gd name="T44" fmla="*/ 1289 w 2419"/>
                <a:gd name="T45" fmla="*/ 1550 h 2725"/>
                <a:gd name="T46" fmla="*/ 1169 w 2419"/>
                <a:gd name="T47" fmla="*/ 1541 h 2725"/>
                <a:gd name="T48" fmla="*/ 1060 w 2419"/>
                <a:gd name="T49" fmla="*/ 1583 h 2725"/>
                <a:gd name="T50" fmla="*/ 979 w 2419"/>
                <a:gd name="T51" fmla="*/ 1664 h 2725"/>
                <a:gd name="T52" fmla="*/ 937 w 2419"/>
                <a:gd name="T53" fmla="*/ 1773 h 2725"/>
                <a:gd name="T54" fmla="*/ 755 w 2419"/>
                <a:gd name="T55" fmla="*/ 2627 h 2725"/>
                <a:gd name="T56" fmla="*/ 670 w 2419"/>
                <a:gd name="T57" fmla="*/ 2663 h 2725"/>
                <a:gd name="T58" fmla="*/ 616 w 2419"/>
                <a:gd name="T59" fmla="*/ 2725 h 2725"/>
                <a:gd name="T60" fmla="*/ 587 w 2419"/>
                <a:gd name="T61" fmla="*/ 2512 h 2725"/>
                <a:gd name="T62" fmla="*/ 535 w 2419"/>
                <a:gd name="T63" fmla="*/ 2336 h 2725"/>
                <a:gd name="T64" fmla="*/ 468 w 2419"/>
                <a:gd name="T65" fmla="*/ 2192 h 2725"/>
                <a:gd name="T66" fmla="*/ 388 w 2419"/>
                <a:gd name="T67" fmla="*/ 2076 h 2725"/>
                <a:gd name="T68" fmla="*/ 299 w 2419"/>
                <a:gd name="T69" fmla="*/ 1978 h 2725"/>
                <a:gd name="T70" fmla="*/ 249 w 2419"/>
                <a:gd name="T71" fmla="*/ 1919 h 2725"/>
                <a:gd name="T72" fmla="*/ 126 w 2419"/>
                <a:gd name="T73" fmla="*/ 1725 h 2725"/>
                <a:gd name="T74" fmla="*/ 43 w 2419"/>
                <a:gd name="T75" fmla="*/ 1509 h 2725"/>
                <a:gd name="T76" fmla="*/ 3 w 2419"/>
                <a:gd name="T77" fmla="*/ 1274 h 2725"/>
                <a:gd name="T78" fmla="*/ 12 w 2419"/>
                <a:gd name="T79" fmla="*/ 1024 h 2725"/>
                <a:gd name="T80" fmla="*/ 72 w 2419"/>
                <a:gd name="T81" fmla="*/ 785 h 2725"/>
                <a:gd name="T82" fmla="*/ 179 w 2419"/>
                <a:gd name="T83" fmla="*/ 568 h 2725"/>
                <a:gd name="T84" fmla="*/ 326 w 2419"/>
                <a:gd name="T85" fmla="*/ 378 h 2725"/>
                <a:gd name="T86" fmla="*/ 508 w 2419"/>
                <a:gd name="T87" fmla="*/ 220 h 2725"/>
                <a:gd name="T88" fmla="*/ 719 w 2419"/>
                <a:gd name="T89" fmla="*/ 102 h 2725"/>
                <a:gd name="T90" fmla="*/ 956 w 2419"/>
                <a:gd name="T91" fmla="*/ 27 h 2725"/>
                <a:gd name="T92" fmla="*/ 1208 w 2419"/>
                <a:gd name="T93"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9" h="2725">
                  <a:moveTo>
                    <a:pt x="1208" y="0"/>
                  </a:moveTo>
                  <a:lnTo>
                    <a:pt x="1296" y="3"/>
                  </a:lnTo>
                  <a:lnTo>
                    <a:pt x="1381" y="12"/>
                  </a:lnTo>
                  <a:lnTo>
                    <a:pt x="1463" y="27"/>
                  </a:lnTo>
                  <a:lnTo>
                    <a:pt x="1545" y="46"/>
                  </a:lnTo>
                  <a:lnTo>
                    <a:pt x="1623" y="71"/>
                  </a:lnTo>
                  <a:lnTo>
                    <a:pt x="1699" y="102"/>
                  </a:lnTo>
                  <a:lnTo>
                    <a:pt x="1772" y="137"/>
                  </a:lnTo>
                  <a:lnTo>
                    <a:pt x="1843" y="176"/>
                  </a:lnTo>
                  <a:lnTo>
                    <a:pt x="1911" y="220"/>
                  </a:lnTo>
                  <a:lnTo>
                    <a:pt x="1975" y="269"/>
                  </a:lnTo>
                  <a:lnTo>
                    <a:pt x="2036" y="321"/>
                  </a:lnTo>
                  <a:lnTo>
                    <a:pt x="2093" y="378"/>
                  </a:lnTo>
                  <a:lnTo>
                    <a:pt x="2146" y="438"/>
                  </a:lnTo>
                  <a:lnTo>
                    <a:pt x="2195" y="502"/>
                  </a:lnTo>
                  <a:lnTo>
                    <a:pt x="2240" y="568"/>
                  </a:lnTo>
                  <a:lnTo>
                    <a:pt x="2280" y="638"/>
                  </a:lnTo>
                  <a:lnTo>
                    <a:pt x="2316" y="710"/>
                  </a:lnTo>
                  <a:lnTo>
                    <a:pt x="2347" y="785"/>
                  </a:lnTo>
                  <a:lnTo>
                    <a:pt x="2372" y="863"/>
                  </a:lnTo>
                  <a:lnTo>
                    <a:pt x="2393" y="942"/>
                  </a:lnTo>
                  <a:lnTo>
                    <a:pt x="2407" y="1024"/>
                  </a:lnTo>
                  <a:lnTo>
                    <a:pt x="2416" y="1108"/>
                  </a:lnTo>
                  <a:lnTo>
                    <a:pt x="2419" y="1193"/>
                  </a:lnTo>
                  <a:lnTo>
                    <a:pt x="2416" y="1274"/>
                  </a:lnTo>
                  <a:lnTo>
                    <a:pt x="2408" y="1354"/>
                  </a:lnTo>
                  <a:lnTo>
                    <a:pt x="2395" y="1432"/>
                  </a:lnTo>
                  <a:lnTo>
                    <a:pt x="2376" y="1509"/>
                  </a:lnTo>
                  <a:lnTo>
                    <a:pt x="2353" y="1583"/>
                  </a:lnTo>
                  <a:lnTo>
                    <a:pt x="2325" y="1654"/>
                  </a:lnTo>
                  <a:lnTo>
                    <a:pt x="2293" y="1725"/>
                  </a:lnTo>
                  <a:lnTo>
                    <a:pt x="2256" y="1792"/>
                  </a:lnTo>
                  <a:lnTo>
                    <a:pt x="2214" y="1856"/>
                  </a:lnTo>
                  <a:lnTo>
                    <a:pt x="2169" y="1919"/>
                  </a:lnTo>
                  <a:lnTo>
                    <a:pt x="2121" y="1977"/>
                  </a:lnTo>
                  <a:lnTo>
                    <a:pt x="2121" y="1977"/>
                  </a:lnTo>
                  <a:lnTo>
                    <a:pt x="2119" y="1978"/>
                  </a:lnTo>
                  <a:lnTo>
                    <a:pt x="2089" y="2011"/>
                  </a:lnTo>
                  <a:lnTo>
                    <a:pt x="2057" y="2043"/>
                  </a:lnTo>
                  <a:lnTo>
                    <a:pt x="2029" y="2078"/>
                  </a:lnTo>
                  <a:lnTo>
                    <a:pt x="2000" y="2115"/>
                  </a:lnTo>
                  <a:lnTo>
                    <a:pt x="1973" y="2155"/>
                  </a:lnTo>
                  <a:lnTo>
                    <a:pt x="1947" y="2198"/>
                  </a:lnTo>
                  <a:lnTo>
                    <a:pt x="1922" y="2244"/>
                  </a:lnTo>
                  <a:lnTo>
                    <a:pt x="1898" y="2294"/>
                  </a:lnTo>
                  <a:lnTo>
                    <a:pt x="1877" y="2347"/>
                  </a:lnTo>
                  <a:lnTo>
                    <a:pt x="1858" y="2404"/>
                  </a:lnTo>
                  <a:lnTo>
                    <a:pt x="1840" y="2465"/>
                  </a:lnTo>
                  <a:lnTo>
                    <a:pt x="1825" y="2531"/>
                  </a:lnTo>
                  <a:lnTo>
                    <a:pt x="1813" y="2600"/>
                  </a:lnTo>
                  <a:lnTo>
                    <a:pt x="1797" y="2569"/>
                  </a:lnTo>
                  <a:lnTo>
                    <a:pt x="1778" y="2543"/>
                  </a:lnTo>
                  <a:lnTo>
                    <a:pt x="1754" y="2519"/>
                  </a:lnTo>
                  <a:lnTo>
                    <a:pt x="1727" y="2501"/>
                  </a:lnTo>
                  <a:lnTo>
                    <a:pt x="1697" y="2487"/>
                  </a:lnTo>
                  <a:lnTo>
                    <a:pt x="1664" y="2478"/>
                  </a:lnTo>
                  <a:lnTo>
                    <a:pt x="1629" y="2476"/>
                  </a:lnTo>
                  <a:lnTo>
                    <a:pt x="1595" y="2478"/>
                  </a:lnTo>
                  <a:lnTo>
                    <a:pt x="1484" y="2498"/>
                  </a:lnTo>
                  <a:lnTo>
                    <a:pt x="1484" y="1814"/>
                  </a:lnTo>
                  <a:lnTo>
                    <a:pt x="1481" y="1773"/>
                  </a:lnTo>
                  <a:lnTo>
                    <a:pt x="1472" y="1734"/>
                  </a:lnTo>
                  <a:lnTo>
                    <a:pt x="1458" y="1697"/>
                  </a:lnTo>
                  <a:lnTo>
                    <a:pt x="1440" y="1664"/>
                  </a:lnTo>
                  <a:lnTo>
                    <a:pt x="1416" y="1633"/>
                  </a:lnTo>
                  <a:lnTo>
                    <a:pt x="1390" y="1607"/>
                  </a:lnTo>
                  <a:lnTo>
                    <a:pt x="1358" y="1583"/>
                  </a:lnTo>
                  <a:lnTo>
                    <a:pt x="1325" y="1565"/>
                  </a:lnTo>
                  <a:lnTo>
                    <a:pt x="1289" y="1550"/>
                  </a:lnTo>
                  <a:lnTo>
                    <a:pt x="1250" y="1541"/>
                  </a:lnTo>
                  <a:lnTo>
                    <a:pt x="1208" y="1539"/>
                  </a:lnTo>
                  <a:lnTo>
                    <a:pt x="1169" y="1541"/>
                  </a:lnTo>
                  <a:lnTo>
                    <a:pt x="1130" y="1550"/>
                  </a:lnTo>
                  <a:lnTo>
                    <a:pt x="1093" y="1565"/>
                  </a:lnTo>
                  <a:lnTo>
                    <a:pt x="1060" y="1583"/>
                  </a:lnTo>
                  <a:lnTo>
                    <a:pt x="1029" y="1607"/>
                  </a:lnTo>
                  <a:lnTo>
                    <a:pt x="1003" y="1633"/>
                  </a:lnTo>
                  <a:lnTo>
                    <a:pt x="979" y="1664"/>
                  </a:lnTo>
                  <a:lnTo>
                    <a:pt x="961" y="1697"/>
                  </a:lnTo>
                  <a:lnTo>
                    <a:pt x="947" y="1734"/>
                  </a:lnTo>
                  <a:lnTo>
                    <a:pt x="937" y="1773"/>
                  </a:lnTo>
                  <a:lnTo>
                    <a:pt x="935" y="1814"/>
                  </a:lnTo>
                  <a:lnTo>
                    <a:pt x="935" y="2595"/>
                  </a:lnTo>
                  <a:lnTo>
                    <a:pt x="755" y="2627"/>
                  </a:lnTo>
                  <a:lnTo>
                    <a:pt x="725" y="2634"/>
                  </a:lnTo>
                  <a:lnTo>
                    <a:pt x="697" y="2646"/>
                  </a:lnTo>
                  <a:lnTo>
                    <a:pt x="670" y="2663"/>
                  </a:lnTo>
                  <a:lnTo>
                    <a:pt x="648" y="2684"/>
                  </a:lnTo>
                  <a:lnTo>
                    <a:pt x="628" y="2708"/>
                  </a:lnTo>
                  <a:lnTo>
                    <a:pt x="616" y="2725"/>
                  </a:lnTo>
                  <a:lnTo>
                    <a:pt x="609" y="2650"/>
                  </a:lnTo>
                  <a:lnTo>
                    <a:pt x="599" y="2579"/>
                  </a:lnTo>
                  <a:lnTo>
                    <a:pt x="587" y="2512"/>
                  </a:lnTo>
                  <a:lnTo>
                    <a:pt x="572" y="2449"/>
                  </a:lnTo>
                  <a:lnTo>
                    <a:pt x="554" y="2391"/>
                  </a:lnTo>
                  <a:lnTo>
                    <a:pt x="535" y="2336"/>
                  </a:lnTo>
                  <a:lnTo>
                    <a:pt x="515" y="2285"/>
                  </a:lnTo>
                  <a:lnTo>
                    <a:pt x="491" y="2237"/>
                  </a:lnTo>
                  <a:lnTo>
                    <a:pt x="468" y="2192"/>
                  </a:lnTo>
                  <a:lnTo>
                    <a:pt x="442" y="2151"/>
                  </a:lnTo>
                  <a:lnTo>
                    <a:pt x="416" y="2112"/>
                  </a:lnTo>
                  <a:lnTo>
                    <a:pt x="388" y="2076"/>
                  </a:lnTo>
                  <a:lnTo>
                    <a:pt x="360" y="2042"/>
                  </a:lnTo>
                  <a:lnTo>
                    <a:pt x="329" y="2010"/>
                  </a:lnTo>
                  <a:lnTo>
                    <a:pt x="299" y="1978"/>
                  </a:lnTo>
                  <a:lnTo>
                    <a:pt x="298" y="1977"/>
                  </a:lnTo>
                  <a:lnTo>
                    <a:pt x="298" y="1977"/>
                  </a:lnTo>
                  <a:lnTo>
                    <a:pt x="249" y="1919"/>
                  </a:lnTo>
                  <a:lnTo>
                    <a:pt x="204" y="1856"/>
                  </a:lnTo>
                  <a:lnTo>
                    <a:pt x="163" y="1792"/>
                  </a:lnTo>
                  <a:lnTo>
                    <a:pt x="126" y="1725"/>
                  </a:lnTo>
                  <a:lnTo>
                    <a:pt x="94" y="1654"/>
                  </a:lnTo>
                  <a:lnTo>
                    <a:pt x="66" y="1583"/>
                  </a:lnTo>
                  <a:lnTo>
                    <a:pt x="43" y="1509"/>
                  </a:lnTo>
                  <a:lnTo>
                    <a:pt x="24" y="1432"/>
                  </a:lnTo>
                  <a:lnTo>
                    <a:pt x="11" y="1354"/>
                  </a:lnTo>
                  <a:lnTo>
                    <a:pt x="3" y="1274"/>
                  </a:lnTo>
                  <a:lnTo>
                    <a:pt x="0" y="1193"/>
                  </a:lnTo>
                  <a:lnTo>
                    <a:pt x="3" y="1108"/>
                  </a:lnTo>
                  <a:lnTo>
                    <a:pt x="12" y="1024"/>
                  </a:lnTo>
                  <a:lnTo>
                    <a:pt x="26" y="942"/>
                  </a:lnTo>
                  <a:lnTo>
                    <a:pt x="47" y="863"/>
                  </a:lnTo>
                  <a:lnTo>
                    <a:pt x="72" y="785"/>
                  </a:lnTo>
                  <a:lnTo>
                    <a:pt x="103" y="710"/>
                  </a:lnTo>
                  <a:lnTo>
                    <a:pt x="139" y="638"/>
                  </a:lnTo>
                  <a:lnTo>
                    <a:pt x="179" y="568"/>
                  </a:lnTo>
                  <a:lnTo>
                    <a:pt x="224" y="502"/>
                  </a:lnTo>
                  <a:lnTo>
                    <a:pt x="273" y="438"/>
                  </a:lnTo>
                  <a:lnTo>
                    <a:pt x="326" y="378"/>
                  </a:lnTo>
                  <a:lnTo>
                    <a:pt x="383" y="321"/>
                  </a:lnTo>
                  <a:lnTo>
                    <a:pt x="444" y="269"/>
                  </a:lnTo>
                  <a:lnTo>
                    <a:pt x="508" y="220"/>
                  </a:lnTo>
                  <a:lnTo>
                    <a:pt x="576" y="176"/>
                  </a:lnTo>
                  <a:lnTo>
                    <a:pt x="646" y="137"/>
                  </a:lnTo>
                  <a:lnTo>
                    <a:pt x="719" y="102"/>
                  </a:lnTo>
                  <a:lnTo>
                    <a:pt x="796" y="71"/>
                  </a:lnTo>
                  <a:lnTo>
                    <a:pt x="874" y="46"/>
                  </a:lnTo>
                  <a:lnTo>
                    <a:pt x="956" y="27"/>
                  </a:lnTo>
                  <a:lnTo>
                    <a:pt x="1038" y="12"/>
                  </a:lnTo>
                  <a:lnTo>
                    <a:pt x="1123" y="3"/>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
          <p:cNvSpPr txBox="1">
            <a:spLocks/>
          </p:cNvSpPr>
          <p:nvPr/>
        </p:nvSpPr>
        <p:spPr>
          <a:xfrm>
            <a:off x="5537457" y="1430689"/>
            <a:ext cx="6217583" cy="9049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accent4">
                    <a:lumMod val="50000"/>
                  </a:schemeClr>
                </a:solidFill>
                <a:latin typeface="Arial" panose="020B0604020202020204" pitchFamily="34" charset="0"/>
                <a:cs typeface="Arial" panose="020B0604020202020204" pitchFamily="34" charset="0"/>
              </a:rPr>
              <a:t>l-lingo is a website helping users study 20 Asian &amp; European languages including Vietnamese. </a:t>
            </a:r>
          </a:p>
        </p:txBody>
      </p:sp>
      <p:sp>
        <p:nvSpPr>
          <p:cNvPr id="30" name="Content Placeholder 2"/>
          <p:cNvSpPr txBox="1">
            <a:spLocks/>
          </p:cNvSpPr>
          <p:nvPr/>
        </p:nvSpPr>
        <p:spPr>
          <a:xfrm>
            <a:off x="5955323" y="2458731"/>
            <a:ext cx="5799717" cy="3921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accent4">
                    <a:lumMod val="50000"/>
                  </a:schemeClr>
                </a:solidFill>
                <a:latin typeface="Arial" panose="020B0604020202020204" pitchFamily="34" charset="0"/>
                <a:cs typeface="Arial" panose="020B0604020202020204" pitchFamily="34" charset="0"/>
              </a:rPr>
              <a:t>Advantages</a:t>
            </a:r>
            <a:r>
              <a:rPr lang="en-US" sz="2000" smtClean="0">
                <a:solidFill>
                  <a:schemeClr val="accent4">
                    <a:lumMod val="50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a:solidFill>
                  <a:schemeClr val="accent4">
                    <a:lumMod val="75000"/>
                  </a:schemeClr>
                </a:solidFill>
                <a:latin typeface="Arial" panose="020B0604020202020204" pitchFamily="34" charset="0"/>
                <a:cs typeface="Arial" panose="020B0604020202020204" pitchFamily="34" charset="0"/>
              </a:rPr>
              <a:t>The themes of lessons are very diverse</a:t>
            </a:r>
            <a:r>
              <a:rPr lang="en-US" sz="1600" smtClean="0">
                <a:solidFill>
                  <a:schemeClr val="accent4">
                    <a:lumMod val="75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a:solidFill>
                  <a:schemeClr val="accent4">
                    <a:lumMod val="75000"/>
                  </a:schemeClr>
                </a:solidFill>
                <a:latin typeface="Arial" panose="020B0604020202020204" pitchFamily="34" charset="0"/>
                <a:cs typeface="Arial" panose="020B0604020202020204" pitchFamily="34" charset="0"/>
              </a:rPr>
              <a:t>The website uses words, images and sound clips of native speakers, which is very convenient for users to study vocabulary and practice listening</a:t>
            </a:r>
            <a:r>
              <a:rPr lang="en-US" sz="1600" smtClean="0">
                <a:solidFill>
                  <a:schemeClr val="accent4">
                    <a:lumMod val="75000"/>
                  </a:schemeClr>
                </a:solidFill>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a:solidFill>
                  <a:schemeClr val="accent4">
                    <a:lumMod val="75000"/>
                  </a:schemeClr>
                </a:solidFill>
                <a:latin typeface="Arial" panose="020B0604020202020204" pitchFamily="34" charset="0"/>
                <a:cs typeface="Arial" panose="020B0604020202020204" pitchFamily="34" charset="0"/>
              </a:rPr>
              <a:t>The website including quiz section at each lesson to help user review </a:t>
            </a:r>
          </a:p>
          <a:p>
            <a:r>
              <a:rPr lang="en-US" sz="2000" smtClean="0">
                <a:solidFill>
                  <a:schemeClr val="accent4">
                    <a:lumMod val="50000"/>
                  </a:schemeClr>
                </a:solidFill>
                <a:latin typeface="Arial" panose="020B0604020202020204" pitchFamily="34" charset="0"/>
                <a:cs typeface="Arial" panose="020B0604020202020204" pitchFamily="34" charset="0"/>
              </a:rPr>
              <a:t>Disadvantages: </a:t>
            </a:r>
          </a:p>
          <a:p>
            <a:pPr lvl="1">
              <a:buFont typeface="Courier New" panose="02070309020205020404" pitchFamily="49" charset="0"/>
              <a:buChar char="o"/>
            </a:pPr>
            <a:r>
              <a:rPr lang="en-US" sz="1600">
                <a:solidFill>
                  <a:schemeClr val="accent4">
                    <a:lumMod val="75000"/>
                  </a:schemeClr>
                </a:solidFill>
                <a:latin typeface="Arial" panose="020B0604020202020204" pitchFamily="34" charset="0"/>
                <a:cs typeface="Arial" panose="020B0604020202020204" pitchFamily="34" charset="0"/>
              </a:rPr>
              <a:t>The website focuses mostly on teaching vocabulary related to themes. There is no grammar section in each lesson</a:t>
            </a:r>
            <a:r>
              <a:rPr lang="en-US" sz="1600" smtClean="0">
                <a:solidFill>
                  <a:schemeClr val="accent4">
                    <a:lumMod val="75000"/>
                  </a:schemeClr>
                </a:solidFill>
                <a:latin typeface="Arial" panose="020B0604020202020204" pitchFamily="34" charset="0"/>
                <a:cs typeface="Arial" panose="020B0604020202020204" pitchFamily="34" charset="0"/>
              </a:rPr>
              <a:t>.</a:t>
            </a:r>
          </a:p>
          <a:p>
            <a:pPr lvl="1">
              <a:buFont typeface="Courier New" panose="02070309020205020404" pitchFamily="49" charset="0"/>
              <a:buChar char="o"/>
            </a:pPr>
            <a:r>
              <a:rPr lang="en-US" sz="1600" smtClean="0">
                <a:solidFill>
                  <a:schemeClr val="accent4">
                    <a:lumMod val="75000"/>
                  </a:schemeClr>
                </a:solidFill>
                <a:latin typeface="Arial" panose="020B0604020202020204" pitchFamily="34" charset="0"/>
                <a:cs typeface="Arial" panose="020B0604020202020204" pitchFamily="34" charset="0"/>
              </a:rPr>
              <a:t>The number of free lessons is limited. Users </a:t>
            </a:r>
            <a:r>
              <a:rPr lang="en-US" sz="1600">
                <a:solidFill>
                  <a:schemeClr val="accent4">
                    <a:lumMod val="75000"/>
                  </a:schemeClr>
                </a:solidFill>
                <a:latin typeface="Arial" panose="020B0604020202020204" pitchFamily="34" charset="0"/>
                <a:cs typeface="Arial" panose="020B0604020202020204" pitchFamily="34" charset="0"/>
              </a:rPr>
              <a:t>have to register and log in in order to continue studying</a:t>
            </a:r>
          </a:p>
        </p:txBody>
      </p:sp>
    </p:spTree>
    <p:extLst>
      <p:ext uri="{BB962C8B-B14F-4D97-AF65-F5344CB8AC3E}">
        <p14:creationId xmlns:p14="http://schemas.microsoft.com/office/powerpoint/2010/main" val="1978877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3506788" y="1241425"/>
            <a:ext cx="5176838" cy="5616576"/>
            <a:chOff x="3506788" y="1241425"/>
            <a:chExt cx="5176838" cy="5616576"/>
          </a:xfrm>
        </p:grpSpPr>
        <p:sp>
          <p:nvSpPr>
            <p:cNvPr id="5" name="Freeform 5"/>
            <p:cNvSpPr>
              <a:spLocks/>
            </p:cNvSpPr>
            <p:nvPr/>
          </p:nvSpPr>
          <p:spPr bwMode="auto">
            <a:xfrm>
              <a:off x="4200526" y="5394325"/>
              <a:ext cx="1524000" cy="1463675"/>
            </a:xfrm>
            <a:custGeom>
              <a:avLst/>
              <a:gdLst>
                <a:gd name="T0" fmla="*/ 0 w 688"/>
                <a:gd name="T1" fmla="*/ 0 h 661"/>
                <a:gd name="T2" fmla="*/ 0 w 688"/>
                <a:gd name="T3" fmla="*/ 246 h 661"/>
                <a:gd name="T4" fmla="*/ 82 w 688"/>
                <a:gd name="T5" fmla="*/ 328 h 661"/>
                <a:gd name="T6" fmla="*/ 606 w 688"/>
                <a:gd name="T7" fmla="*/ 328 h 661"/>
                <a:gd name="T8" fmla="*/ 688 w 688"/>
                <a:gd name="T9" fmla="*/ 409 h 661"/>
                <a:gd name="T10" fmla="*/ 688 w 688"/>
                <a:gd name="T11" fmla="*/ 661 h 661"/>
              </a:gdLst>
              <a:ahLst/>
              <a:cxnLst>
                <a:cxn ang="0">
                  <a:pos x="T0" y="T1"/>
                </a:cxn>
                <a:cxn ang="0">
                  <a:pos x="T2" y="T3"/>
                </a:cxn>
                <a:cxn ang="0">
                  <a:pos x="T4" y="T5"/>
                </a:cxn>
                <a:cxn ang="0">
                  <a:pos x="T6" y="T7"/>
                </a:cxn>
                <a:cxn ang="0">
                  <a:pos x="T8" y="T9"/>
                </a:cxn>
                <a:cxn ang="0">
                  <a:pos x="T10" y="T11"/>
                </a:cxn>
              </a:cxnLst>
              <a:rect l="0" t="0" r="r" b="b"/>
              <a:pathLst>
                <a:path w="688" h="661">
                  <a:moveTo>
                    <a:pt x="0" y="0"/>
                  </a:moveTo>
                  <a:cubicBezTo>
                    <a:pt x="0" y="246"/>
                    <a:pt x="0" y="246"/>
                    <a:pt x="0" y="246"/>
                  </a:cubicBezTo>
                  <a:cubicBezTo>
                    <a:pt x="0" y="291"/>
                    <a:pt x="37" y="328"/>
                    <a:pt x="82" y="328"/>
                  </a:cubicBezTo>
                  <a:cubicBezTo>
                    <a:pt x="606" y="328"/>
                    <a:pt x="606" y="328"/>
                    <a:pt x="606" y="328"/>
                  </a:cubicBezTo>
                  <a:cubicBezTo>
                    <a:pt x="651" y="328"/>
                    <a:pt x="688" y="364"/>
                    <a:pt x="688" y="409"/>
                  </a:cubicBezTo>
                  <a:cubicBezTo>
                    <a:pt x="688" y="661"/>
                    <a:pt x="688" y="661"/>
                    <a:pt x="688" y="661"/>
                  </a:cubicBezTo>
                </a:path>
              </a:pathLst>
            </a:custGeom>
            <a:noFill/>
            <a:ln w="793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6"/>
            <p:cNvSpPr>
              <a:spLocks/>
            </p:cNvSpPr>
            <p:nvPr/>
          </p:nvSpPr>
          <p:spPr bwMode="auto">
            <a:xfrm>
              <a:off x="4165601" y="4892675"/>
              <a:ext cx="69850" cy="300038"/>
            </a:xfrm>
            <a:custGeom>
              <a:avLst/>
              <a:gdLst>
                <a:gd name="T0" fmla="*/ 32 w 32"/>
                <a:gd name="T1" fmla="*/ 0 h 136"/>
                <a:gd name="T2" fmla="*/ 0 w 32"/>
                <a:gd name="T3" fmla="*/ 0 h 136"/>
                <a:gd name="T4" fmla="*/ 1 w 32"/>
                <a:gd name="T5" fmla="*/ 25 h 136"/>
                <a:gd name="T6" fmla="*/ 1 w 32"/>
                <a:gd name="T7" fmla="*/ 136 h 136"/>
                <a:gd name="T8" fmla="*/ 30 w 32"/>
                <a:gd name="T9" fmla="*/ 136 h 136"/>
                <a:gd name="T10" fmla="*/ 30 w 32"/>
                <a:gd name="T11" fmla="*/ 25 h 136"/>
                <a:gd name="T12" fmla="*/ 32 w 3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32" h="136">
                  <a:moveTo>
                    <a:pt x="32" y="0"/>
                  </a:moveTo>
                  <a:cubicBezTo>
                    <a:pt x="0" y="0"/>
                    <a:pt x="0" y="0"/>
                    <a:pt x="0" y="0"/>
                  </a:cubicBezTo>
                  <a:cubicBezTo>
                    <a:pt x="2" y="14"/>
                    <a:pt x="1" y="25"/>
                    <a:pt x="1" y="25"/>
                  </a:cubicBezTo>
                  <a:cubicBezTo>
                    <a:pt x="1" y="136"/>
                    <a:pt x="1" y="136"/>
                    <a:pt x="1" y="136"/>
                  </a:cubicBezTo>
                  <a:cubicBezTo>
                    <a:pt x="30" y="136"/>
                    <a:pt x="30" y="136"/>
                    <a:pt x="30" y="136"/>
                  </a:cubicBezTo>
                  <a:cubicBezTo>
                    <a:pt x="30" y="25"/>
                    <a:pt x="30" y="25"/>
                    <a:pt x="30" y="25"/>
                  </a:cubicBezTo>
                  <a:cubicBezTo>
                    <a:pt x="30" y="25"/>
                    <a:pt x="30" y="14"/>
                    <a:pt x="32"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4260851" y="4781550"/>
              <a:ext cx="120650" cy="88900"/>
            </a:xfrm>
            <a:custGeom>
              <a:avLst/>
              <a:gdLst>
                <a:gd name="T0" fmla="*/ 41 w 55"/>
                <a:gd name="T1" fmla="*/ 4 h 40"/>
                <a:gd name="T2" fmla="*/ 26 w 55"/>
                <a:gd name="T3" fmla="*/ 0 h 40"/>
                <a:gd name="T4" fmla="*/ 0 w 55"/>
                <a:gd name="T5" fmla="*/ 40 h 40"/>
                <a:gd name="T6" fmla="*/ 36 w 55"/>
                <a:gd name="T7" fmla="*/ 40 h 40"/>
                <a:gd name="T8" fmla="*/ 54 w 55"/>
                <a:gd name="T9" fmla="*/ 28 h 40"/>
                <a:gd name="T10" fmla="*/ 41 w 55"/>
                <a:gd name="T11" fmla="*/ 4 h 40"/>
              </a:gdLst>
              <a:ahLst/>
              <a:cxnLst>
                <a:cxn ang="0">
                  <a:pos x="T0" y="T1"/>
                </a:cxn>
                <a:cxn ang="0">
                  <a:pos x="T2" y="T3"/>
                </a:cxn>
                <a:cxn ang="0">
                  <a:pos x="T4" y="T5"/>
                </a:cxn>
                <a:cxn ang="0">
                  <a:pos x="T6" y="T7"/>
                </a:cxn>
                <a:cxn ang="0">
                  <a:pos x="T8" y="T9"/>
                </a:cxn>
                <a:cxn ang="0">
                  <a:pos x="T10" y="T11"/>
                </a:cxn>
              </a:cxnLst>
              <a:rect l="0" t="0" r="r" b="b"/>
              <a:pathLst>
                <a:path w="55" h="40">
                  <a:moveTo>
                    <a:pt x="41" y="4"/>
                  </a:moveTo>
                  <a:cubicBezTo>
                    <a:pt x="35" y="1"/>
                    <a:pt x="31" y="0"/>
                    <a:pt x="26" y="0"/>
                  </a:cubicBezTo>
                  <a:cubicBezTo>
                    <a:pt x="10" y="0"/>
                    <a:pt x="3" y="23"/>
                    <a:pt x="0" y="40"/>
                  </a:cubicBezTo>
                  <a:cubicBezTo>
                    <a:pt x="36" y="40"/>
                    <a:pt x="36" y="40"/>
                    <a:pt x="36" y="40"/>
                  </a:cubicBezTo>
                  <a:cubicBezTo>
                    <a:pt x="45" y="40"/>
                    <a:pt x="52" y="35"/>
                    <a:pt x="54" y="28"/>
                  </a:cubicBezTo>
                  <a:cubicBezTo>
                    <a:pt x="55" y="21"/>
                    <a:pt x="53" y="11"/>
                    <a:pt x="41"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8"/>
            <p:cNvSpPr>
              <a:spLocks/>
            </p:cNvSpPr>
            <p:nvPr/>
          </p:nvSpPr>
          <p:spPr bwMode="auto">
            <a:xfrm>
              <a:off x="4016376" y="4781550"/>
              <a:ext cx="123825" cy="88900"/>
            </a:xfrm>
            <a:custGeom>
              <a:avLst/>
              <a:gdLst>
                <a:gd name="T0" fmla="*/ 30 w 56"/>
                <a:gd name="T1" fmla="*/ 0 h 40"/>
                <a:gd name="T2" fmla="*/ 15 w 56"/>
                <a:gd name="T3" fmla="*/ 4 h 40"/>
                <a:gd name="T4" fmla="*/ 2 w 56"/>
                <a:gd name="T5" fmla="*/ 28 h 40"/>
                <a:gd name="T6" fmla="*/ 20 w 56"/>
                <a:gd name="T7" fmla="*/ 40 h 40"/>
                <a:gd name="T8" fmla="*/ 56 w 56"/>
                <a:gd name="T9" fmla="*/ 40 h 40"/>
                <a:gd name="T10" fmla="*/ 30 w 56"/>
                <a:gd name="T11" fmla="*/ 0 h 40"/>
              </a:gdLst>
              <a:ahLst/>
              <a:cxnLst>
                <a:cxn ang="0">
                  <a:pos x="T0" y="T1"/>
                </a:cxn>
                <a:cxn ang="0">
                  <a:pos x="T2" y="T3"/>
                </a:cxn>
                <a:cxn ang="0">
                  <a:pos x="T4" y="T5"/>
                </a:cxn>
                <a:cxn ang="0">
                  <a:pos x="T6" y="T7"/>
                </a:cxn>
                <a:cxn ang="0">
                  <a:pos x="T8" y="T9"/>
                </a:cxn>
                <a:cxn ang="0">
                  <a:pos x="T10" y="T11"/>
                </a:cxn>
              </a:cxnLst>
              <a:rect l="0" t="0" r="r" b="b"/>
              <a:pathLst>
                <a:path w="56" h="40">
                  <a:moveTo>
                    <a:pt x="30" y="0"/>
                  </a:moveTo>
                  <a:cubicBezTo>
                    <a:pt x="25" y="0"/>
                    <a:pt x="21" y="1"/>
                    <a:pt x="15" y="4"/>
                  </a:cubicBezTo>
                  <a:cubicBezTo>
                    <a:pt x="3" y="11"/>
                    <a:pt x="0" y="21"/>
                    <a:pt x="2" y="28"/>
                  </a:cubicBezTo>
                  <a:cubicBezTo>
                    <a:pt x="4" y="35"/>
                    <a:pt x="11" y="40"/>
                    <a:pt x="20" y="40"/>
                  </a:cubicBezTo>
                  <a:cubicBezTo>
                    <a:pt x="56" y="40"/>
                    <a:pt x="56" y="40"/>
                    <a:pt x="56" y="40"/>
                  </a:cubicBezTo>
                  <a:cubicBezTo>
                    <a:pt x="53" y="23"/>
                    <a:pt x="46" y="0"/>
                    <a:pt x="30"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9"/>
            <p:cNvSpPr>
              <a:spLocks noEditPoints="1"/>
            </p:cNvSpPr>
            <p:nvPr/>
          </p:nvSpPr>
          <p:spPr bwMode="auto">
            <a:xfrm>
              <a:off x="3867151" y="4454525"/>
              <a:ext cx="658813" cy="968375"/>
            </a:xfrm>
            <a:custGeom>
              <a:avLst/>
              <a:gdLst>
                <a:gd name="T0" fmla="*/ 139 w 297"/>
                <a:gd name="T1" fmla="*/ 6 h 438"/>
                <a:gd name="T2" fmla="*/ 3 w 297"/>
                <a:gd name="T3" fmla="*/ 142 h 438"/>
                <a:gd name="T4" fmla="*/ 50 w 297"/>
                <a:gd name="T5" fmla="*/ 261 h 438"/>
                <a:gd name="T6" fmla="*/ 86 w 297"/>
                <a:gd name="T7" fmla="*/ 342 h 438"/>
                <a:gd name="T8" fmla="*/ 86 w 297"/>
                <a:gd name="T9" fmla="*/ 394 h 438"/>
                <a:gd name="T10" fmla="*/ 105 w 297"/>
                <a:gd name="T11" fmla="*/ 414 h 438"/>
                <a:gd name="T12" fmla="*/ 116 w 297"/>
                <a:gd name="T13" fmla="*/ 414 h 438"/>
                <a:gd name="T14" fmla="*/ 150 w 297"/>
                <a:gd name="T15" fmla="*/ 438 h 438"/>
                <a:gd name="T16" fmla="*/ 184 w 297"/>
                <a:gd name="T17" fmla="*/ 414 h 438"/>
                <a:gd name="T18" fmla="*/ 195 w 297"/>
                <a:gd name="T19" fmla="*/ 414 h 438"/>
                <a:gd name="T20" fmla="*/ 214 w 297"/>
                <a:gd name="T21" fmla="*/ 394 h 438"/>
                <a:gd name="T22" fmla="*/ 214 w 297"/>
                <a:gd name="T23" fmla="*/ 342 h 438"/>
                <a:gd name="T24" fmla="*/ 249 w 297"/>
                <a:gd name="T25" fmla="*/ 261 h 438"/>
                <a:gd name="T26" fmla="*/ 297 w 297"/>
                <a:gd name="T27" fmla="*/ 153 h 438"/>
                <a:gd name="T28" fmla="*/ 139 w 297"/>
                <a:gd name="T29" fmla="*/ 6 h 438"/>
                <a:gd name="T30" fmla="*/ 240 w 297"/>
                <a:gd name="T31" fmla="*/ 178 h 438"/>
                <a:gd name="T32" fmla="*/ 213 w 297"/>
                <a:gd name="T33" fmla="*/ 198 h 438"/>
                <a:gd name="T34" fmla="*/ 176 w 297"/>
                <a:gd name="T35" fmla="*/ 198 h 438"/>
                <a:gd name="T36" fmla="*/ 174 w 297"/>
                <a:gd name="T37" fmla="*/ 223 h 438"/>
                <a:gd name="T38" fmla="*/ 174 w 297"/>
                <a:gd name="T39" fmla="*/ 334 h 438"/>
                <a:gd name="T40" fmla="*/ 197 w 297"/>
                <a:gd name="T41" fmla="*/ 334 h 438"/>
                <a:gd name="T42" fmla="*/ 202 w 297"/>
                <a:gd name="T43" fmla="*/ 338 h 438"/>
                <a:gd name="T44" fmla="*/ 197 w 297"/>
                <a:gd name="T45" fmla="*/ 343 h 438"/>
                <a:gd name="T46" fmla="*/ 141 w 297"/>
                <a:gd name="T47" fmla="*/ 343 h 438"/>
                <a:gd name="T48" fmla="*/ 199 w 297"/>
                <a:gd name="T49" fmla="*/ 358 h 438"/>
                <a:gd name="T50" fmla="*/ 202 w 297"/>
                <a:gd name="T51" fmla="*/ 363 h 438"/>
                <a:gd name="T52" fmla="*/ 198 w 297"/>
                <a:gd name="T53" fmla="*/ 368 h 438"/>
                <a:gd name="T54" fmla="*/ 141 w 297"/>
                <a:gd name="T55" fmla="*/ 370 h 438"/>
                <a:gd name="T56" fmla="*/ 198 w 297"/>
                <a:gd name="T57" fmla="*/ 383 h 438"/>
                <a:gd name="T58" fmla="*/ 202 w 297"/>
                <a:gd name="T59" fmla="*/ 388 h 438"/>
                <a:gd name="T60" fmla="*/ 197 w 297"/>
                <a:gd name="T61" fmla="*/ 392 h 438"/>
                <a:gd name="T62" fmla="*/ 102 w 297"/>
                <a:gd name="T63" fmla="*/ 392 h 438"/>
                <a:gd name="T64" fmla="*/ 98 w 297"/>
                <a:gd name="T65" fmla="*/ 387 h 438"/>
                <a:gd name="T66" fmla="*/ 102 w 297"/>
                <a:gd name="T67" fmla="*/ 383 h 438"/>
                <a:gd name="T68" fmla="*/ 151 w 297"/>
                <a:gd name="T69" fmla="*/ 383 h 438"/>
                <a:gd name="T70" fmla="*/ 101 w 297"/>
                <a:gd name="T71" fmla="*/ 372 h 438"/>
                <a:gd name="T72" fmla="*/ 98 w 297"/>
                <a:gd name="T73" fmla="*/ 367 h 438"/>
                <a:gd name="T74" fmla="*/ 102 w 297"/>
                <a:gd name="T75" fmla="*/ 362 h 438"/>
                <a:gd name="T76" fmla="*/ 165 w 297"/>
                <a:gd name="T77" fmla="*/ 360 h 438"/>
                <a:gd name="T78" fmla="*/ 101 w 297"/>
                <a:gd name="T79" fmla="*/ 343 h 438"/>
                <a:gd name="T80" fmla="*/ 98 w 297"/>
                <a:gd name="T81" fmla="*/ 338 h 438"/>
                <a:gd name="T82" fmla="*/ 102 w 297"/>
                <a:gd name="T83" fmla="*/ 334 h 438"/>
                <a:gd name="T84" fmla="*/ 126 w 297"/>
                <a:gd name="T85" fmla="*/ 334 h 438"/>
                <a:gd name="T86" fmla="*/ 126 w 297"/>
                <a:gd name="T87" fmla="*/ 223 h 438"/>
                <a:gd name="T88" fmla="*/ 124 w 297"/>
                <a:gd name="T89" fmla="*/ 198 h 438"/>
                <a:gd name="T90" fmla="*/ 87 w 297"/>
                <a:gd name="T91" fmla="*/ 198 h 438"/>
                <a:gd name="T92" fmla="*/ 60 w 297"/>
                <a:gd name="T93" fmla="*/ 178 h 438"/>
                <a:gd name="T94" fmla="*/ 78 w 297"/>
                <a:gd name="T95" fmla="*/ 144 h 438"/>
                <a:gd name="T96" fmla="*/ 97 w 297"/>
                <a:gd name="T97" fmla="*/ 138 h 438"/>
                <a:gd name="T98" fmla="*/ 133 w 297"/>
                <a:gd name="T99" fmla="*/ 188 h 438"/>
                <a:gd name="T100" fmla="*/ 167 w 297"/>
                <a:gd name="T101" fmla="*/ 188 h 438"/>
                <a:gd name="T102" fmla="*/ 203 w 297"/>
                <a:gd name="T103" fmla="*/ 138 h 438"/>
                <a:gd name="T104" fmla="*/ 222 w 297"/>
                <a:gd name="T105" fmla="*/ 144 h 438"/>
                <a:gd name="T106" fmla="*/ 240 w 297"/>
                <a:gd name="T107" fmla="*/ 1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7" h="438">
                  <a:moveTo>
                    <a:pt x="139" y="6"/>
                  </a:moveTo>
                  <a:cubicBezTo>
                    <a:pt x="67" y="11"/>
                    <a:pt x="8" y="70"/>
                    <a:pt x="3" y="142"/>
                  </a:cubicBezTo>
                  <a:cubicBezTo>
                    <a:pt x="0" y="189"/>
                    <a:pt x="18" y="232"/>
                    <a:pt x="50" y="261"/>
                  </a:cubicBezTo>
                  <a:cubicBezTo>
                    <a:pt x="72" y="282"/>
                    <a:pt x="86" y="311"/>
                    <a:pt x="86" y="342"/>
                  </a:cubicBezTo>
                  <a:cubicBezTo>
                    <a:pt x="86" y="394"/>
                    <a:pt x="86" y="394"/>
                    <a:pt x="86" y="394"/>
                  </a:cubicBezTo>
                  <a:cubicBezTo>
                    <a:pt x="86" y="405"/>
                    <a:pt x="94" y="414"/>
                    <a:pt x="105" y="414"/>
                  </a:cubicBezTo>
                  <a:cubicBezTo>
                    <a:pt x="116" y="414"/>
                    <a:pt x="116" y="414"/>
                    <a:pt x="116" y="414"/>
                  </a:cubicBezTo>
                  <a:cubicBezTo>
                    <a:pt x="121" y="428"/>
                    <a:pt x="134" y="438"/>
                    <a:pt x="150" y="438"/>
                  </a:cubicBezTo>
                  <a:cubicBezTo>
                    <a:pt x="166" y="438"/>
                    <a:pt x="179" y="428"/>
                    <a:pt x="184" y="414"/>
                  </a:cubicBezTo>
                  <a:cubicBezTo>
                    <a:pt x="195" y="414"/>
                    <a:pt x="195" y="414"/>
                    <a:pt x="195" y="414"/>
                  </a:cubicBezTo>
                  <a:cubicBezTo>
                    <a:pt x="205" y="414"/>
                    <a:pt x="214" y="405"/>
                    <a:pt x="214" y="394"/>
                  </a:cubicBezTo>
                  <a:cubicBezTo>
                    <a:pt x="214" y="342"/>
                    <a:pt x="214" y="342"/>
                    <a:pt x="214" y="342"/>
                  </a:cubicBezTo>
                  <a:cubicBezTo>
                    <a:pt x="214" y="311"/>
                    <a:pt x="227" y="282"/>
                    <a:pt x="249" y="261"/>
                  </a:cubicBezTo>
                  <a:cubicBezTo>
                    <a:pt x="279" y="235"/>
                    <a:pt x="297" y="196"/>
                    <a:pt x="297" y="153"/>
                  </a:cubicBezTo>
                  <a:cubicBezTo>
                    <a:pt x="297" y="68"/>
                    <a:pt x="225" y="0"/>
                    <a:pt x="139" y="6"/>
                  </a:cubicBezTo>
                  <a:close/>
                  <a:moveTo>
                    <a:pt x="240" y="178"/>
                  </a:moveTo>
                  <a:cubicBezTo>
                    <a:pt x="237" y="190"/>
                    <a:pt x="226" y="198"/>
                    <a:pt x="213" y="198"/>
                  </a:cubicBezTo>
                  <a:cubicBezTo>
                    <a:pt x="176" y="198"/>
                    <a:pt x="176" y="198"/>
                    <a:pt x="176" y="198"/>
                  </a:cubicBezTo>
                  <a:cubicBezTo>
                    <a:pt x="174" y="212"/>
                    <a:pt x="174" y="223"/>
                    <a:pt x="174" y="223"/>
                  </a:cubicBezTo>
                  <a:cubicBezTo>
                    <a:pt x="174" y="334"/>
                    <a:pt x="174" y="334"/>
                    <a:pt x="174" y="334"/>
                  </a:cubicBezTo>
                  <a:cubicBezTo>
                    <a:pt x="197" y="334"/>
                    <a:pt x="197" y="334"/>
                    <a:pt x="197" y="334"/>
                  </a:cubicBezTo>
                  <a:cubicBezTo>
                    <a:pt x="200" y="334"/>
                    <a:pt x="202" y="336"/>
                    <a:pt x="202" y="338"/>
                  </a:cubicBezTo>
                  <a:cubicBezTo>
                    <a:pt x="202" y="341"/>
                    <a:pt x="200" y="343"/>
                    <a:pt x="197" y="343"/>
                  </a:cubicBezTo>
                  <a:cubicBezTo>
                    <a:pt x="141" y="343"/>
                    <a:pt x="141" y="343"/>
                    <a:pt x="141" y="343"/>
                  </a:cubicBezTo>
                  <a:cubicBezTo>
                    <a:pt x="199" y="358"/>
                    <a:pt x="199" y="358"/>
                    <a:pt x="199" y="358"/>
                  </a:cubicBezTo>
                  <a:cubicBezTo>
                    <a:pt x="201" y="359"/>
                    <a:pt x="203" y="361"/>
                    <a:pt x="202" y="363"/>
                  </a:cubicBezTo>
                  <a:cubicBezTo>
                    <a:pt x="202" y="366"/>
                    <a:pt x="200" y="368"/>
                    <a:pt x="198" y="368"/>
                  </a:cubicBezTo>
                  <a:cubicBezTo>
                    <a:pt x="141" y="370"/>
                    <a:pt x="141" y="370"/>
                    <a:pt x="141" y="370"/>
                  </a:cubicBezTo>
                  <a:cubicBezTo>
                    <a:pt x="198" y="383"/>
                    <a:pt x="198" y="383"/>
                    <a:pt x="198" y="383"/>
                  </a:cubicBezTo>
                  <a:cubicBezTo>
                    <a:pt x="201" y="383"/>
                    <a:pt x="203" y="385"/>
                    <a:pt x="202" y="388"/>
                  </a:cubicBezTo>
                  <a:cubicBezTo>
                    <a:pt x="202" y="390"/>
                    <a:pt x="200" y="392"/>
                    <a:pt x="197" y="392"/>
                  </a:cubicBezTo>
                  <a:cubicBezTo>
                    <a:pt x="102" y="392"/>
                    <a:pt x="102" y="392"/>
                    <a:pt x="102" y="392"/>
                  </a:cubicBezTo>
                  <a:cubicBezTo>
                    <a:pt x="100" y="392"/>
                    <a:pt x="98" y="390"/>
                    <a:pt x="98" y="387"/>
                  </a:cubicBezTo>
                  <a:cubicBezTo>
                    <a:pt x="98" y="385"/>
                    <a:pt x="100" y="383"/>
                    <a:pt x="102" y="383"/>
                  </a:cubicBezTo>
                  <a:cubicBezTo>
                    <a:pt x="151" y="383"/>
                    <a:pt x="151" y="383"/>
                    <a:pt x="151" y="383"/>
                  </a:cubicBezTo>
                  <a:cubicBezTo>
                    <a:pt x="101" y="372"/>
                    <a:pt x="101" y="372"/>
                    <a:pt x="101" y="372"/>
                  </a:cubicBezTo>
                  <a:cubicBezTo>
                    <a:pt x="99" y="372"/>
                    <a:pt x="97" y="369"/>
                    <a:pt x="98" y="367"/>
                  </a:cubicBezTo>
                  <a:cubicBezTo>
                    <a:pt x="98" y="365"/>
                    <a:pt x="100" y="363"/>
                    <a:pt x="102" y="362"/>
                  </a:cubicBezTo>
                  <a:cubicBezTo>
                    <a:pt x="165" y="360"/>
                    <a:pt x="165" y="360"/>
                    <a:pt x="165" y="360"/>
                  </a:cubicBezTo>
                  <a:cubicBezTo>
                    <a:pt x="101" y="343"/>
                    <a:pt x="101" y="343"/>
                    <a:pt x="101" y="343"/>
                  </a:cubicBezTo>
                  <a:cubicBezTo>
                    <a:pt x="99" y="343"/>
                    <a:pt x="97" y="340"/>
                    <a:pt x="98" y="338"/>
                  </a:cubicBezTo>
                  <a:cubicBezTo>
                    <a:pt x="98" y="335"/>
                    <a:pt x="100" y="334"/>
                    <a:pt x="102" y="334"/>
                  </a:cubicBezTo>
                  <a:cubicBezTo>
                    <a:pt x="126" y="334"/>
                    <a:pt x="126" y="334"/>
                    <a:pt x="126" y="334"/>
                  </a:cubicBezTo>
                  <a:cubicBezTo>
                    <a:pt x="126" y="223"/>
                    <a:pt x="126" y="223"/>
                    <a:pt x="126" y="223"/>
                  </a:cubicBezTo>
                  <a:cubicBezTo>
                    <a:pt x="126" y="223"/>
                    <a:pt x="126" y="212"/>
                    <a:pt x="124" y="198"/>
                  </a:cubicBezTo>
                  <a:cubicBezTo>
                    <a:pt x="87" y="198"/>
                    <a:pt x="87" y="198"/>
                    <a:pt x="87" y="198"/>
                  </a:cubicBezTo>
                  <a:cubicBezTo>
                    <a:pt x="74" y="198"/>
                    <a:pt x="63" y="190"/>
                    <a:pt x="60" y="178"/>
                  </a:cubicBezTo>
                  <a:cubicBezTo>
                    <a:pt x="56" y="165"/>
                    <a:pt x="63" y="151"/>
                    <a:pt x="78" y="144"/>
                  </a:cubicBezTo>
                  <a:cubicBezTo>
                    <a:pt x="84" y="140"/>
                    <a:pt x="91" y="138"/>
                    <a:pt x="97" y="138"/>
                  </a:cubicBezTo>
                  <a:cubicBezTo>
                    <a:pt x="109" y="138"/>
                    <a:pt x="126" y="147"/>
                    <a:pt x="133" y="188"/>
                  </a:cubicBezTo>
                  <a:cubicBezTo>
                    <a:pt x="167" y="188"/>
                    <a:pt x="167" y="188"/>
                    <a:pt x="167" y="188"/>
                  </a:cubicBezTo>
                  <a:cubicBezTo>
                    <a:pt x="174" y="147"/>
                    <a:pt x="191" y="138"/>
                    <a:pt x="203" y="138"/>
                  </a:cubicBezTo>
                  <a:cubicBezTo>
                    <a:pt x="209" y="138"/>
                    <a:pt x="216" y="140"/>
                    <a:pt x="222" y="144"/>
                  </a:cubicBezTo>
                  <a:cubicBezTo>
                    <a:pt x="236" y="151"/>
                    <a:pt x="243" y="165"/>
                    <a:pt x="240" y="17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0"/>
            <p:cNvSpPr>
              <a:spLocks noEditPoints="1"/>
            </p:cNvSpPr>
            <p:nvPr/>
          </p:nvSpPr>
          <p:spPr bwMode="auto">
            <a:xfrm>
              <a:off x="8056563" y="3081338"/>
              <a:ext cx="627063" cy="730250"/>
            </a:xfrm>
            <a:custGeom>
              <a:avLst/>
              <a:gdLst>
                <a:gd name="T0" fmla="*/ 194 w 283"/>
                <a:gd name="T1" fmla="*/ 330 h 330"/>
                <a:gd name="T2" fmla="*/ 89 w 283"/>
                <a:gd name="T3" fmla="*/ 330 h 330"/>
                <a:gd name="T4" fmla="*/ 85 w 283"/>
                <a:gd name="T5" fmla="*/ 325 h 330"/>
                <a:gd name="T6" fmla="*/ 86 w 283"/>
                <a:gd name="T7" fmla="*/ 322 h 330"/>
                <a:gd name="T8" fmla="*/ 43 w 283"/>
                <a:gd name="T9" fmla="*/ 229 h 330"/>
                <a:gd name="T10" fmla="*/ 0 w 283"/>
                <a:gd name="T11" fmla="*/ 132 h 330"/>
                <a:gd name="T12" fmla="*/ 142 w 283"/>
                <a:gd name="T13" fmla="*/ 0 h 330"/>
                <a:gd name="T14" fmla="*/ 240 w 283"/>
                <a:gd name="T15" fmla="*/ 40 h 330"/>
                <a:gd name="T16" fmla="*/ 283 w 283"/>
                <a:gd name="T17" fmla="*/ 132 h 330"/>
                <a:gd name="T18" fmla="*/ 240 w 283"/>
                <a:gd name="T19" fmla="*/ 229 h 330"/>
                <a:gd name="T20" fmla="*/ 197 w 283"/>
                <a:gd name="T21" fmla="*/ 322 h 330"/>
                <a:gd name="T22" fmla="*/ 199 w 283"/>
                <a:gd name="T23" fmla="*/ 325 h 330"/>
                <a:gd name="T24" fmla="*/ 194 w 283"/>
                <a:gd name="T25" fmla="*/ 330 h 330"/>
                <a:gd name="T26" fmla="*/ 95 w 283"/>
                <a:gd name="T27" fmla="*/ 320 h 330"/>
                <a:gd name="T28" fmla="*/ 188 w 283"/>
                <a:gd name="T29" fmla="*/ 320 h 330"/>
                <a:gd name="T30" fmla="*/ 232 w 283"/>
                <a:gd name="T31" fmla="*/ 224 h 330"/>
                <a:gd name="T32" fmla="*/ 274 w 283"/>
                <a:gd name="T33" fmla="*/ 132 h 330"/>
                <a:gd name="T34" fmla="*/ 142 w 283"/>
                <a:gd name="T35" fmla="*/ 9 h 330"/>
                <a:gd name="T36" fmla="*/ 9 w 283"/>
                <a:gd name="T37" fmla="*/ 132 h 330"/>
                <a:gd name="T38" fmla="*/ 51 w 283"/>
                <a:gd name="T39" fmla="*/ 224 h 330"/>
                <a:gd name="T40" fmla="*/ 95 w 283"/>
                <a:gd name="T41" fmla="*/ 32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3" h="330">
                  <a:moveTo>
                    <a:pt x="194" y="330"/>
                  </a:moveTo>
                  <a:cubicBezTo>
                    <a:pt x="89" y="330"/>
                    <a:pt x="89" y="330"/>
                    <a:pt x="89" y="330"/>
                  </a:cubicBezTo>
                  <a:cubicBezTo>
                    <a:pt x="87" y="330"/>
                    <a:pt x="85" y="328"/>
                    <a:pt x="85" y="325"/>
                  </a:cubicBezTo>
                  <a:cubicBezTo>
                    <a:pt x="85" y="324"/>
                    <a:pt x="85" y="323"/>
                    <a:pt x="86" y="322"/>
                  </a:cubicBezTo>
                  <a:cubicBezTo>
                    <a:pt x="85" y="287"/>
                    <a:pt x="64" y="258"/>
                    <a:pt x="43" y="229"/>
                  </a:cubicBezTo>
                  <a:cubicBezTo>
                    <a:pt x="22" y="200"/>
                    <a:pt x="0" y="169"/>
                    <a:pt x="0" y="132"/>
                  </a:cubicBezTo>
                  <a:cubicBezTo>
                    <a:pt x="0" y="68"/>
                    <a:pt x="54" y="0"/>
                    <a:pt x="142" y="0"/>
                  </a:cubicBezTo>
                  <a:cubicBezTo>
                    <a:pt x="177" y="0"/>
                    <a:pt x="213" y="14"/>
                    <a:pt x="240" y="40"/>
                  </a:cubicBezTo>
                  <a:cubicBezTo>
                    <a:pt x="267" y="65"/>
                    <a:pt x="283" y="99"/>
                    <a:pt x="283" y="132"/>
                  </a:cubicBezTo>
                  <a:cubicBezTo>
                    <a:pt x="283" y="169"/>
                    <a:pt x="261" y="200"/>
                    <a:pt x="240" y="229"/>
                  </a:cubicBezTo>
                  <a:cubicBezTo>
                    <a:pt x="219" y="258"/>
                    <a:pt x="199" y="287"/>
                    <a:pt x="197" y="322"/>
                  </a:cubicBezTo>
                  <a:cubicBezTo>
                    <a:pt x="198" y="323"/>
                    <a:pt x="199" y="324"/>
                    <a:pt x="199" y="325"/>
                  </a:cubicBezTo>
                  <a:cubicBezTo>
                    <a:pt x="199" y="328"/>
                    <a:pt x="197" y="330"/>
                    <a:pt x="194" y="330"/>
                  </a:cubicBezTo>
                  <a:close/>
                  <a:moveTo>
                    <a:pt x="95" y="320"/>
                  </a:moveTo>
                  <a:cubicBezTo>
                    <a:pt x="188" y="320"/>
                    <a:pt x="188" y="320"/>
                    <a:pt x="188" y="320"/>
                  </a:cubicBezTo>
                  <a:cubicBezTo>
                    <a:pt x="190" y="283"/>
                    <a:pt x="212" y="253"/>
                    <a:pt x="232" y="224"/>
                  </a:cubicBezTo>
                  <a:cubicBezTo>
                    <a:pt x="254" y="194"/>
                    <a:pt x="274" y="166"/>
                    <a:pt x="274" y="132"/>
                  </a:cubicBezTo>
                  <a:cubicBezTo>
                    <a:pt x="274" y="67"/>
                    <a:pt x="211" y="9"/>
                    <a:pt x="142" y="9"/>
                  </a:cubicBezTo>
                  <a:cubicBezTo>
                    <a:pt x="60" y="9"/>
                    <a:pt x="9" y="73"/>
                    <a:pt x="9" y="132"/>
                  </a:cubicBezTo>
                  <a:cubicBezTo>
                    <a:pt x="9" y="166"/>
                    <a:pt x="30" y="194"/>
                    <a:pt x="51" y="224"/>
                  </a:cubicBezTo>
                  <a:cubicBezTo>
                    <a:pt x="72" y="253"/>
                    <a:pt x="93" y="283"/>
                    <a:pt x="95" y="3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1"/>
            <p:cNvSpPr>
              <a:spLocks/>
            </p:cNvSpPr>
            <p:nvPr/>
          </p:nvSpPr>
          <p:spPr bwMode="auto">
            <a:xfrm>
              <a:off x="8242301" y="3836988"/>
              <a:ext cx="257175" cy="96838"/>
            </a:xfrm>
            <a:custGeom>
              <a:avLst/>
              <a:gdLst>
                <a:gd name="T0" fmla="*/ 111 w 116"/>
                <a:gd name="T1" fmla="*/ 44 h 44"/>
                <a:gd name="T2" fmla="*/ 4 w 116"/>
                <a:gd name="T3" fmla="*/ 44 h 44"/>
                <a:gd name="T4" fmla="*/ 0 w 116"/>
                <a:gd name="T5" fmla="*/ 40 h 44"/>
                <a:gd name="T6" fmla="*/ 3 w 116"/>
                <a:gd name="T7" fmla="*/ 35 h 44"/>
                <a:gd name="T8" fmla="*/ 82 w 116"/>
                <a:gd name="T9" fmla="*/ 9 h 44"/>
                <a:gd name="T10" fmla="*/ 4 w 116"/>
                <a:gd name="T11" fmla="*/ 9 h 44"/>
                <a:gd name="T12" fmla="*/ 0 w 116"/>
                <a:gd name="T13" fmla="*/ 4 h 44"/>
                <a:gd name="T14" fmla="*/ 4 w 116"/>
                <a:gd name="T15" fmla="*/ 0 h 44"/>
                <a:gd name="T16" fmla="*/ 111 w 116"/>
                <a:gd name="T17" fmla="*/ 0 h 44"/>
                <a:gd name="T18" fmla="*/ 115 w 116"/>
                <a:gd name="T19" fmla="*/ 4 h 44"/>
                <a:gd name="T20" fmla="*/ 112 w 116"/>
                <a:gd name="T21" fmla="*/ 9 h 44"/>
                <a:gd name="T22" fmla="*/ 33 w 116"/>
                <a:gd name="T23" fmla="*/ 35 h 44"/>
                <a:gd name="T24" fmla="*/ 111 w 116"/>
                <a:gd name="T25" fmla="*/ 35 h 44"/>
                <a:gd name="T26" fmla="*/ 115 w 116"/>
                <a:gd name="T27" fmla="*/ 39 h 44"/>
                <a:gd name="T28" fmla="*/ 111 w 116"/>
                <a:gd name="T2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44">
                  <a:moveTo>
                    <a:pt x="111" y="44"/>
                  </a:moveTo>
                  <a:cubicBezTo>
                    <a:pt x="4" y="44"/>
                    <a:pt x="4" y="44"/>
                    <a:pt x="4" y="44"/>
                  </a:cubicBezTo>
                  <a:cubicBezTo>
                    <a:pt x="2" y="44"/>
                    <a:pt x="0" y="42"/>
                    <a:pt x="0" y="40"/>
                  </a:cubicBezTo>
                  <a:cubicBezTo>
                    <a:pt x="0" y="38"/>
                    <a:pt x="1" y="36"/>
                    <a:pt x="3" y="35"/>
                  </a:cubicBezTo>
                  <a:cubicBezTo>
                    <a:pt x="82" y="9"/>
                    <a:pt x="82" y="9"/>
                    <a:pt x="82" y="9"/>
                  </a:cubicBezTo>
                  <a:cubicBezTo>
                    <a:pt x="4" y="9"/>
                    <a:pt x="4" y="9"/>
                    <a:pt x="4" y="9"/>
                  </a:cubicBezTo>
                  <a:cubicBezTo>
                    <a:pt x="2" y="9"/>
                    <a:pt x="0" y="7"/>
                    <a:pt x="0" y="4"/>
                  </a:cubicBezTo>
                  <a:cubicBezTo>
                    <a:pt x="0" y="2"/>
                    <a:pt x="2" y="0"/>
                    <a:pt x="4" y="0"/>
                  </a:cubicBezTo>
                  <a:cubicBezTo>
                    <a:pt x="111" y="0"/>
                    <a:pt x="111" y="0"/>
                    <a:pt x="111" y="0"/>
                  </a:cubicBezTo>
                  <a:cubicBezTo>
                    <a:pt x="113" y="0"/>
                    <a:pt x="115" y="1"/>
                    <a:pt x="115" y="4"/>
                  </a:cubicBezTo>
                  <a:cubicBezTo>
                    <a:pt x="116" y="6"/>
                    <a:pt x="114" y="8"/>
                    <a:pt x="112" y="9"/>
                  </a:cubicBezTo>
                  <a:cubicBezTo>
                    <a:pt x="33" y="35"/>
                    <a:pt x="33" y="35"/>
                    <a:pt x="33" y="35"/>
                  </a:cubicBezTo>
                  <a:cubicBezTo>
                    <a:pt x="111" y="35"/>
                    <a:pt x="111" y="35"/>
                    <a:pt x="111" y="35"/>
                  </a:cubicBezTo>
                  <a:cubicBezTo>
                    <a:pt x="113" y="35"/>
                    <a:pt x="115" y="37"/>
                    <a:pt x="115" y="39"/>
                  </a:cubicBezTo>
                  <a:cubicBezTo>
                    <a:pt x="115" y="42"/>
                    <a:pt x="113" y="44"/>
                    <a:pt x="111" y="4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2"/>
            <p:cNvSpPr>
              <a:spLocks/>
            </p:cNvSpPr>
            <p:nvPr/>
          </p:nvSpPr>
          <p:spPr bwMode="auto">
            <a:xfrm>
              <a:off x="8242301" y="3960813"/>
              <a:ext cx="254000" cy="19050"/>
            </a:xfrm>
            <a:custGeom>
              <a:avLst/>
              <a:gdLst>
                <a:gd name="T0" fmla="*/ 111 w 115"/>
                <a:gd name="T1" fmla="*/ 9 h 9"/>
                <a:gd name="T2" fmla="*/ 4 w 115"/>
                <a:gd name="T3" fmla="*/ 9 h 9"/>
                <a:gd name="T4" fmla="*/ 0 w 115"/>
                <a:gd name="T5" fmla="*/ 4 h 9"/>
                <a:gd name="T6" fmla="*/ 4 w 115"/>
                <a:gd name="T7" fmla="*/ 0 h 9"/>
                <a:gd name="T8" fmla="*/ 111 w 115"/>
                <a:gd name="T9" fmla="*/ 0 h 9"/>
                <a:gd name="T10" fmla="*/ 115 w 115"/>
                <a:gd name="T11" fmla="*/ 4 h 9"/>
                <a:gd name="T12" fmla="*/ 111 w 11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5" h="9">
                  <a:moveTo>
                    <a:pt x="111" y="9"/>
                  </a:moveTo>
                  <a:cubicBezTo>
                    <a:pt x="4" y="9"/>
                    <a:pt x="4" y="9"/>
                    <a:pt x="4" y="9"/>
                  </a:cubicBezTo>
                  <a:cubicBezTo>
                    <a:pt x="2" y="9"/>
                    <a:pt x="0" y="7"/>
                    <a:pt x="0" y="4"/>
                  </a:cubicBezTo>
                  <a:cubicBezTo>
                    <a:pt x="0" y="2"/>
                    <a:pt x="2" y="0"/>
                    <a:pt x="4" y="0"/>
                  </a:cubicBezTo>
                  <a:cubicBezTo>
                    <a:pt x="111" y="0"/>
                    <a:pt x="111" y="0"/>
                    <a:pt x="111" y="0"/>
                  </a:cubicBezTo>
                  <a:cubicBezTo>
                    <a:pt x="113" y="0"/>
                    <a:pt x="115" y="2"/>
                    <a:pt x="115" y="4"/>
                  </a:cubicBezTo>
                  <a:cubicBezTo>
                    <a:pt x="115" y="7"/>
                    <a:pt x="113" y="9"/>
                    <a:pt x="111"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3"/>
            <p:cNvSpPr>
              <a:spLocks noEditPoints="1"/>
            </p:cNvSpPr>
            <p:nvPr/>
          </p:nvSpPr>
          <p:spPr bwMode="auto">
            <a:xfrm>
              <a:off x="8399463" y="3402013"/>
              <a:ext cx="147638" cy="112713"/>
            </a:xfrm>
            <a:custGeom>
              <a:avLst/>
              <a:gdLst>
                <a:gd name="T0" fmla="*/ 40 w 67"/>
                <a:gd name="T1" fmla="*/ 51 h 51"/>
                <a:gd name="T2" fmla="*/ 5 w 67"/>
                <a:gd name="T3" fmla="*/ 51 h 51"/>
                <a:gd name="T4" fmla="*/ 1 w 67"/>
                <a:gd name="T5" fmla="*/ 50 h 51"/>
                <a:gd name="T6" fmla="*/ 0 w 67"/>
                <a:gd name="T7" fmla="*/ 46 h 51"/>
                <a:gd name="T8" fmla="*/ 32 w 67"/>
                <a:gd name="T9" fmla="*/ 0 h 51"/>
                <a:gd name="T10" fmla="*/ 48 w 67"/>
                <a:gd name="T11" fmla="*/ 4 h 51"/>
                <a:gd name="T12" fmla="*/ 64 w 67"/>
                <a:gd name="T13" fmla="*/ 34 h 51"/>
                <a:gd name="T14" fmla="*/ 40 w 67"/>
                <a:gd name="T15" fmla="*/ 51 h 51"/>
                <a:gd name="T16" fmla="*/ 10 w 67"/>
                <a:gd name="T17" fmla="*/ 42 h 51"/>
                <a:gd name="T18" fmla="*/ 40 w 67"/>
                <a:gd name="T19" fmla="*/ 42 h 51"/>
                <a:gd name="T20" fmla="*/ 55 w 67"/>
                <a:gd name="T21" fmla="*/ 32 h 51"/>
                <a:gd name="T22" fmla="*/ 44 w 67"/>
                <a:gd name="T23" fmla="*/ 12 h 51"/>
                <a:gd name="T24" fmla="*/ 32 w 67"/>
                <a:gd name="T25" fmla="*/ 9 h 51"/>
                <a:gd name="T26" fmla="*/ 10 w 67"/>
                <a:gd name="T27"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1">
                  <a:moveTo>
                    <a:pt x="40" y="51"/>
                  </a:moveTo>
                  <a:cubicBezTo>
                    <a:pt x="5" y="51"/>
                    <a:pt x="5" y="51"/>
                    <a:pt x="5" y="51"/>
                  </a:cubicBezTo>
                  <a:cubicBezTo>
                    <a:pt x="4" y="51"/>
                    <a:pt x="2" y="51"/>
                    <a:pt x="1" y="50"/>
                  </a:cubicBezTo>
                  <a:cubicBezTo>
                    <a:pt x="1" y="49"/>
                    <a:pt x="0" y="47"/>
                    <a:pt x="0" y="46"/>
                  </a:cubicBezTo>
                  <a:cubicBezTo>
                    <a:pt x="6" y="8"/>
                    <a:pt x="21" y="0"/>
                    <a:pt x="32" y="0"/>
                  </a:cubicBezTo>
                  <a:cubicBezTo>
                    <a:pt x="37" y="0"/>
                    <a:pt x="42" y="1"/>
                    <a:pt x="48" y="4"/>
                  </a:cubicBezTo>
                  <a:cubicBezTo>
                    <a:pt x="60" y="11"/>
                    <a:pt x="67" y="23"/>
                    <a:pt x="64" y="34"/>
                  </a:cubicBezTo>
                  <a:cubicBezTo>
                    <a:pt x="61" y="44"/>
                    <a:pt x="52" y="51"/>
                    <a:pt x="40" y="51"/>
                  </a:cubicBezTo>
                  <a:close/>
                  <a:moveTo>
                    <a:pt x="10" y="42"/>
                  </a:moveTo>
                  <a:cubicBezTo>
                    <a:pt x="40" y="42"/>
                    <a:pt x="40" y="42"/>
                    <a:pt x="40" y="42"/>
                  </a:cubicBezTo>
                  <a:cubicBezTo>
                    <a:pt x="48" y="42"/>
                    <a:pt x="53" y="38"/>
                    <a:pt x="55" y="32"/>
                  </a:cubicBezTo>
                  <a:cubicBezTo>
                    <a:pt x="56" y="26"/>
                    <a:pt x="54" y="18"/>
                    <a:pt x="44" y="12"/>
                  </a:cubicBezTo>
                  <a:cubicBezTo>
                    <a:pt x="39" y="10"/>
                    <a:pt x="35" y="9"/>
                    <a:pt x="32" y="9"/>
                  </a:cubicBezTo>
                  <a:cubicBezTo>
                    <a:pt x="19" y="9"/>
                    <a:pt x="13" y="28"/>
                    <a:pt x="10"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4"/>
            <p:cNvSpPr>
              <a:spLocks noEditPoints="1"/>
            </p:cNvSpPr>
            <p:nvPr/>
          </p:nvSpPr>
          <p:spPr bwMode="auto">
            <a:xfrm>
              <a:off x="8193088" y="3402013"/>
              <a:ext cx="146050" cy="112713"/>
            </a:xfrm>
            <a:custGeom>
              <a:avLst/>
              <a:gdLst>
                <a:gd name="T0" fmla="*/ 61 w 66"/>
                <a:gd name="T1" fmla="*/ 51 h 51"/>
                <a:gd name="T2" fmla="*/ 26 w 66"/>
                <a:gd name="T3" fmla="*/ 51 h 51"/>
                <a:gd name="T4" fmla="*/ 3 w 66"/>
                <a:gd name="T5" fmla="*/ 34 h 51"/>
                <a:gd name="T6" fmla="*/ 18 w 66"/>
                <a:gd name="T7" fmla="*/ 4 h 51"/>
                <a:gd name="T8" fmla="*/ 34 w 66"/>
                <a:gd name="T9" fmla="*/ 0 h 51"/>
                <a:gd name="T10" fmla="*/ 66 w 66"/>
                <a:gd name="T11" fmla="*/ 46 h 51"/>
                <a:gd name="T12" fmla="*/ 65 w 66"/>
                <a:gd name="T13" fmla="*/ 50 h 51"/>
                <a:gd name="T14" fmla="*/ 61 w 66"/>
                <a:gd name="T15" fmla="*/ 51 h 51"/>
                <a:gd name="T16" fmla="*/ 34 w 66"/>
                <a:gd name="T17" fmla="*/ 9 h 51"/>
                <a:gd name="T18" fmla="*/ 22 w 66"/>
                <a:gd name="T19" fmla="*/ 12 h 51"/>
                <a:gd name="T20" fmla="*/ 11 w 66"/>
                <a:gd name="T21" fmla="*/ 32 h 51"/>
                <a:gd name="T22" fmla="*/ 26 w 66"/>
                <a:gd name="T23" fmla="*/ 42 h 51"/>
                <a:gd name="T24" fmla="*/ 56 w 66"/>
                <a:gd name="T25" fmla="*/ 42 h 51"/>
                <a:gd name="T26" fmla="*/ 34 w 66"/>
                <a:gd name="T27" fmla="*/ 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51">
                  <a:moveTo>
                    <a:pt x="61" y="51"/>
                  </a:moveTo>
                  <a:cubicBezTo>
                    <a:pt x="26" y="51"/>
                    <a:pt x="26" y="51"/>
                    <a:pt x="26" y="51"/>
                  </a:cubicBezTo>
                  <a:cubicBezTo>
                    <a:pt x="15" y="51"/>
                    <a:pt x="5" y="44"/>
                    <a:pt x="3" y="34"/>
                  </a:cubicBezTo>
                  <a:cubicBezTo>
                    <a:pt x="0" y="23"/>
                    <a:pt x="6" y="11"/>
                    <a:pt x="18" y="4"/>
                  </a:cubicBezTo>
                  <a:cubicBezTo>
                    <a:pt x="24" y="1"/>
                    <a:pt x="29" y="0"/>
                    <a:pt x="34" y="0"/>
                  </a:cubicBezTo>
                  <a:cubicBezTo>
                    <a:pt x="46" y="0"/>
                    <a:pt x="60" y="8"/>
                    <a:pt x="66" y="46"/>
                  </a:cubicBezTo>
                  <a:cubicBezTo>
                    <a:pt x="66" y="47"/>
                    <a:pt x="66" y="49"/>
                    <a:pt x="65" y="50"/>
                  </a:cubicBezTo>
                  <a:cubicBezTo>
                    <a:pt x="64" y="51"/>
                    <a:pt x="63" y="51"/>
                    <a:pt x="61" y="51"/>
                  </a:cubicBezTo>
                  <a:close/>
                  <a:moveTo>
                    <a:pt x="34" y="9"/>
                  </a:moveTo>
                  <a:cubicBezTo>
                    <a:pt x="31" y="9"/>
                    <a:pt x="27" y="10"/>
                    <a:pt x="22" y="12"/>
                  </a:cubicBezTo>
                  <a:cubicBezTo>
                    <a:pt x="12" y="18"/>
                    <a:pt x="10" y="26"/>
                    <a:pt x="11" y="32"/>
                  </a:cubicBezTo>
                  <a:cubicBezTo>
                    <a:pt x="13" y="38"/>
                    <a:pt x="19" y="42"/>
                    <a:pt x="26" y="42"/>
                  </a:cubicBezTo>
                  <a:cubicBezTo>
                    <a:pt x="56" y="42"/>
                    <a:pt x="56" y="42"/>
                    <a:pt x="56" y="42"/>
                  </a:cubicBezTo>
                  <a:cubicBezTo>
                    <a:pt x="53" y="28"/>
                    <a:pt x="47" y="9"/>
                    <a:pt x="34"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5"/>
            <p:cNvSpPr>
              <a:spLocks noEditPoints="1"/>
            </p:cNvSpPr>
            <p:nvPr/>
          </p:nvSpPr>
          <p:spPr bwMode="auto">
            <a:xfrm>
              <a:off x="8320088" y="3495675"/>
              <a:ext cx="101600" cy="314325"/>
            </a:xfrm>
            <a:custGeom>
              <a:avLst/>
              <a:gdLst>
                <a:gd name="T0" fmla="*/ 39 w 46"/>
                <a:gd name="T1" fmla="*/ 142 h 142"/>
                <a:gd name="T2" fmla="*/ 6 w 46"/>
                <a:gd name="T3" fmla="*/ 142 h 142"/>
                <a:gd name="T4" fmla="*/ 2 w 46"/>
                <a:gd name="T5" fmla="*/ 137 h 142"/>
                <a:gd name="T6" fmla="*/ 2 w 46"/>
                <a:gd name="T7" fmla="*/ 30 h 142"/>
                <a:gd name="T8" fmla="*/ 0 w 46"/>
                <a:gd name="T9" fmla="*/ 5 h 142"/>
                <a:gd name="T10" fmla="*/ 1 w 46"/>
                <a:gd name="T11" fmla="*/ 2 h 142"/>
                <a:gd name="T12" fmla="*/ 4 w 46"/>
                <a:gd name="T13" fmla="*/ 0 h 142"/>
                <a:gd name="T14" fmla="*/ 41 w 46"/>
                <a:gd name="T15" fmla="*/ 0 h 142"/>
                <a:gd name="T16" fmla="*/ 44 w 46"/>
                <a:gd name="T17" fmla="*/ 2 h 142"/>
                <a:gd name="T18" fmla="*/ 45 w 46"/>
                <a:gd name="T19" fmla="*/ 5 h 142"/>
                <a:gd name="T20" fmla="*/ 44 w 46"/>
                <a:gd name="T21" fmla="*/ 30 h 142"/>
                <a:gd name="T22" fmla="*/ 44 w 46"/>
                <a:gd name="T23" fmla="*/ 137 h 142"/>
                <a:gd name="T24" fmla="*/ 39 w 46"/>
                <a:gd name="T25" fmla="*/ 142 h 142"/>
                <a:gd name="T26" fmla="*/ 11 w 46"/>
                <a:gd name="T27" fmla="*/ 133 h 142"/>
                <a:gd name="T28" fmla="*/ 35 w 46"/>
                <a:gd name="T29" fmla="*/ 133 h 142"/>
                <a:gd name="T30" fmla="*/ 35 w 46"/>
                <a:gd name="T31" fmla="*/ 30 h 142"/>
                <a:gd name="T32" fmla="*/ 36 w 46"/>
                <a:gd name="T33" fmla="*/ 9 h 142"/>
                <a:gd name="T34" fmla="*/ 10 w 46"/>
                <a:gd name="T35" fmla="*/ 9 h 142"/>
                <a:gd name="T36" fmla="*/ 11 w 46"/>
                <a:gd name="T37" fmla="*/ 31 h 142"/>
                <a:gd name="T38" fmla="*/ 11 w 46"/>
                <a:gd name="T39" fmla="*/ 1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142">
                  <a:moveTo>
                    <a:pt x="39" y="142"/>
                  </a:moveTo>
                  <a:cubicBezTo>
                    <a:pt x="6" y="142"/>
                    <a:pt x="6" y="142"/>
                    <a:pt x="6" y="142"/>
                  </a:cubicBezTo>
                  <a:cubicBezTo>
                    <a:pt x="4" y="142"/>
                    <a:pt x="2" y="140"/>
                    <a:pt x="2" y="137"/>
                  </a:cubicBezTo>
                  <a:cubicBezTo>
                    <a:pt x="2" y="30"/>
                    <a:pt x="2" y="30"/>
                    <a:pt x="2" y="30"/>
                  </a:cubicBezTo>
                  <a:cubicBezTo>
                    <a:pt x="2" y="30"/>
                    <a:pt x="2" y="19"/>
                    <a:pt x="0" y="5"/>
                  </a:cubicBezTo>
                  <a:cubicBezTo>
                    <a:pt x="0" y="4"/>
                    <a:pt x="0" y="3"/>
                    <a:pt x="1" y="2"/>
                  </a:cubicBezTo>
                  <a:cubicBezTo>
                    <a:pt x="2" y="1"/>
                    <a:pt x="3" y="0"/>
                    <a:pt x="4" y="0"/>
                  </a:cubicBezTo>
                  <a:cubicBezTo>
                    <a:pt x="41" y="0"/>
                    <a:pt x="41" y="0"/>
                    <a:pt x="41" y="0"/>
                  </a:cubicBezTo>
                  <a:cubicBezTo>
                    <a:pt x="42" y="0"/>
                    <a:pt x="43" y="1"/>
                    <a:pt x="44" y="2"/>
                  </a:cubicBezTo>
                  <a:cubicBezTo>
                    <a:pt x="45" y="3"/>
                    <a:pt x="46" y="4"/>
                    <a:pt x="45" y="5"/>
                  </a:cubicBezTo>
                  <a:cubicBezTo>
                    <a:pt x="43" y="19"/>
                    <a:pt x="44" y="30"/>
                    <a:pt x="44" y="30"/>
                  </a:cubicBezTo>
                  <a:cubicBezTo>
                    <a:pt x="44" y="137"/>
                    <a:pt x="44" y="137"/>
                    <a:pt x="44" y="137"/>
                  </a:cubicBezTo>
                  <a:cubicBezTo>
                    <a:pt x="44" y="140"/>
                    <a:pt x="42" y="142"/>
                    <a:pt x="39" y="142"/>
                  </a:cubicBezTo>
                  <a:close/>
                  <a:moveTo>
                    <a:pt x="11" y="133"/>
                  </a:moveTo>
                  <a:cubicBezTo>
                    <a:pt x="35" y="133"/>
                    <a:pt x="35" y="133"/>
                    <a:pt x="35" y="133"/>
                  </a:cubicBezTo>
                  <a:cubicBezTo>
                    <a:pt x="35" y="30"/>
                    <a:pt x="35" y="30"/>
                    <a:pt x="35" y="30"/>
                  </a:cubicBezTo>
                  <a:cubicBezTo>
                    <a:pt x="35" y="30"/>
                    <a:pt x="34" y="21"/>
                    <a:pt x="36" y="9"/>
                  </a:cubicBezTo>
                  <a:cubicBezTo>
                    <a:pt x="10" y="9"/>
                    <a:pt x="10" y="9"/>
                    <a:pt x="10" y="9"/>
                  </a:cubicBezTo>
                  <a:cubicBezTo>
                    <a:pt x="11" y="21"/>
                    <a:pt x="11" y="30"/>
                    <a:pt x="11" y="31"/>
                  </a:cubicBezTo>
                  <a:lnTo>
                    <a:pt x="11" y="13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6"/>
            <p:cNvSpPr>
              <a:spLocks/>
            </p:cNvSpPr>
            <p:nvPr/>
          </p:nvSpPr>
          <p:spPr bwMode="auto">
            <a:xfrm>
              <a:off x="5411788" y="3960813"/>
              <a:ext cx="2959100" cy="2897188"/>
            </a:xfrm>
            <a:custGeom>
              <a:avLst/>
              <a:gdLst>
                <a:gd name="T0" fmla="*/ 1335 w 1335"/>
                <a:gd name="T1" fmla="*/ 0 h 1309"/>
                <a:gd name="T2" fmla="*/ 1335 w 1335"/>
                <a:gd name="T3" fmla="*/ 578 h 1309"/>
                <a:gd name="T4" fmla="*/ 1215 w 1335"/>
                <a:gd name="T5" fmla="*/ 697 h 1309"/>
                <a:gd name="T6" fmla="*/ 119 w 1335"/>
                <a:gd name="T7" fmla="*/ 697 h 1309"/>
                <a:gd name="T8" fmla="*/ 0 w 1335"/>
                <a:gd name="T9" fmla="*/ 817 h 1309"/>
                <a:gd name="T10" fmla="*/ 0 w 1335"/>
                <a:gd name="T11" fmla="*/ 1309 h 1309"/>
              </a:gdLst>
              <a:ahLst/>
              <a:cxnLst>
                <a:cxn ang="0">
                  <a:pos x="T0" y="T1"/>
                </a:cxn>
                <a:cxn ang="0">
                  <a:pos x="T2" y="T3"/>
                </a:cxn>
                <a:cxn ang="0">
                  <a:pos x="T4" y="T5"/>
                </a:cxn>
                <a:cxn ang="0">
                  <a:pos x="T6" y="T7"/>
                </a:cxn>
                <a:cxn ang="0">
                  <a:pos x="T8" y="T9"/>
                </a:cxn>
                <a:cxn ang="0">
                  <a:pos x="T10" y="T11"/>
                </a:cxn>
              </a:cxnLst>
              <a:rect l="0" t="0" r="r" b="b"/>
              <a:pathLst>
                <a:path w="1335" h="1309">
                  <a:moveTo>
                    <a:pt x="1335" y="0"/>
                  </a:moveTo>
                  <a:cubicBezTo>
                    <a:pt x="1335" y="578"/>
                    <a:pt x="1335" y="578"/>
                    <a:pt x="1335" y="578"/>
                  </a:cubicBezTo>
                  <a:cubicBezTo>
                    <a:pt x="1335" y="644"/>
                    <a:pt x="1281" y="697"/>
                    <a:pt x="1215" y="697"/>
                  </a:cubicBezTo>
                  <a:cubicBezTo>
                    <a:pt x="119" y="697"/>
                    <a:pt x="119" y="697"/>
                    <a:pt x="119" y="697"/>
                  </a:cubicBezTo>
                  <a:cubicBezTo>
                    <a:pt x="53" y="697"/>
                    <a:pt x="0" y="751"/>
                    <a:pt x="0" y="817"/>
                  </a:cubicBezTo>
                  <a:cubicBezTo>
                    <a:pt x="0" y="1309"/>
                    <a:pt x="0" y="1309"/>
                    <a:pt x="0" y="1309"/>
                  </a:cubicBezTo>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7"/>
            <p:cNvSpPr>
              <a:spLocks/>
            </p:cNvSpPr>
            <p:nvPr/>
          </p:nvSpPr>
          <p:spPr bwMode="auto">
            <a:xfrm>
              <a:off x="6429376" y="2733675"/>
              <a:ext cx="1182688" cy="4124325"/>
            </a:xfrm>
            <a:custGeom>
              <a:avLst/>
              <a:gdLst>
                <a:gd name="T0" fmla="*/ 534 w 534"/>
                <a:gd name="T1" fmla="*/ 0 h 1863"/>
                <a:gd name="T2" fmla="*/ 534 w 534"/>
                <a:gd name="T3" fmla="*/ 275 h 1863"/>
                <a:gd name="T4" fmla="*/ 413 w 534"/>
                <a:gd name="T5" fmla="*/ 395 h 1863"/>
                <a:gd name="T6" fmla="*/ 134 w 534"/>
                <a:gd name="T7" fmla="*/ 395 h 1863"/>
                <a:gd name="T8" fmla="*/ 0 w 534"/>
                <a:gd name="T9" fmla="*/ 530 h 1863"/>
                <a:gd name="T10" fmla="*/ 0 w 534"/>
                <a:gd name="T11" fmla="*/ 1863 h 1863"/>
              </a:gdLst>
              <a:ahLst/>
              <a:cxnLst>
                <a:cxn ang="0">
                  <a:pos x="T0" y="T1"/>
                </a:cxn>
                <a:cxn ang="0">
                  <a:pos x="T2" y="T3"/>
                </a:cxn>
                <a:cxn ang="0">
                  <a:pos x="T4" y="T5"/>
                </a:cxn>
                <a:cxn ang="0">
                  <a:pos x="T6" y="T7"/>
                </a:cxn>
                <a:cxn ang="0">
                  <a:pos x="T8" y="T9"/>
                </a:cxn>
                <a:cxn ang="0">
                  <a:pos x="T10" y="T11"/>
                </a:cxn>
              </a:cxnLst>
              <a:rect l="0" t="0" r="r" b="b"/>
              <a:pathLst>
                <a:path w="534" h="1863">
                  <a:moveTo>
                    <a:pt x="534" y="0"/>
                  </a:moveTo>
                  <a:cubicBezTo>
                    <a:pt x="534" y="275"/>
                    <a:pt x="534" y="275"/>
                    <a:pt x="534" y="275"/>
                  </a:cubicBezTo>
                  <a:cubicBezTo>
                    <a:pt x="534" y="341"/>
                    <a:pt x="480" y="395"/>
                    <a:pt x="413" y="395"/>
                  </a:cubicBezTo>
                  <a:cubicBezTo>
                    <a:pt x="134" y="395"/>
                    <a:pt x="134" y="395"/>
                    <a:pt x="134" y="395"/>
                  </a:cubicBezTo>
                  <a:cubicBezTo>
                    <a:pt x="60" y="395"/>
                    <a:pt x="0" y="455"/>
                    <a:pt x="0" y="530"/>
                  </a:cubicBezTo>
                  <a:cubicBezTo>
                    <a:pt x="0" y="1863"/>
                    <a:pt x="0" y="1863"/>
                    <a:pt x="0" y="1863"/>
                  </a:cubicBezTo>
                </a:path>
              </a:pathLst>
            </a:custGeom>
            <a:noFill/>
            <a:ln w="61913"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8"/>
            <p:cNvSpPr>
              <a:spLocks noEditPoints="1"/>
            </p:cNvSpPr>
            <p:nvPr/>
          </p:nvSpPr>
          <p:spPr bwMode="auto">
            <a:xfrm>
              <a:off x="7477126" y="2546350"/>
              <a:ext cx="260350" cy="157163"/>
            </a:xfrm>
            <a:custGeom>
              <a:avLst/>
              <a:gdLst>
                <a:gd name="T0" fmla="*/ 107 w 117"/>
                <a:gd name="T1" fmla="*/ 0 h 71"/>
                <a:gd name="T2" fmla="*/ 10 w 117"/>
                <a:gd name="T3" fmla="*/ 0 h 71"/>
                <a:gd name="T4" fmla="*/ 0 w 117"/>
                <a:gd name="T5" fmla="*/ 10 h 71"/>
                <a:gd name="T6" fmla="*/ 0 w 117"/>
                <a:gd name="T7" fmla="*/ 61 h 71"/>
                <a:gd name="T8" fmla="*/ 10 w 117"/>
                <a:gd name="T9" fmla="*/ 71 h 71"/>
                <a:gd name="T10" fmla="*/ 107 w 117"/>
                <a:gd name="T11" fmla="*/ 71 h 71"/>
                <a:gd name="T12" fmla="*/ 117 w 117"/>
                <a:gd name="T13" fmla="*/ 61 h 71"/>
                <a:gd name="T14" fmla="*/ 117 w 117"/>
                <a:gd name="T15" fmla="*/ 10 h 71"/>
                <a:gd name="T16" fmla="*/ 107 w 117"/>
                <a:gd name="T17" fmla="*/ 0 h 71"/>
                <a:gd name="T18" fmla="*/ 102 w 117"/>
                <a:gd name="T19" fmla="*/ 49 h 71"/>
                <a:gd name="T20" fmla="*/ 105 w 117"/>
                <a:gd name="T21" fmla="*/ 55 h 71"/>
                <a:gd name="T22" fmla="*/ 100 w 117"/>
                <a:gd name="T23" fmla="*/ 59 h 71"/>
                <a:gd name="T24" fmla="*/ 17 w 117"/>
                <a:gd name="T25" fmla="*/ 59 h 71"/>
                <a:gd name="T26" fmla="*/ 12 w 117"/>
                <a:gd name="T27" fmla="*/ 54 h 71"/>
                <a:gd name="T28" fmla="*/ 17 w 117"/>
                <a:gd name="T29" fmla="*/ 49 h 71"/>
                <a:gd name="T30" fmla="*/ 74 w 117"/>
                <a:gd name="T31" fmla="*/ 49 h 71"/>
                <a:gd name="T32" fmla="*/ 15 w 117"/>
                <a:gd name="T33" fmla="*/ 24 h 71"/>
                <a:gd name="T34" fmla="*/ 12 w 117"/>
                <a:gd name="T35" fmla="*/ 18 h 71"/>
                <a:gd name="T36" fmla="*/ 17 w 117"/>
                <a:gd name="T37" fmla="*/ 14 h 71"/>
                <a:gd name="T38" fmla="*/ 100 w 117"/>
                <a:gd name="T39" fmla="*/ 14 h 71"/>
                <a:gd name="T40" fmla="*/ 105 w 117"/>
                <a:gd name="T41" fmla="*/ 19 h 71"/>
                <a:gd name="T42" fmla="*/ 100 w 117"/>
                <a:gd name="T43" fmla="*/ 24 h 71"/>
                <a:gd name="T44" fmla="*/ 43 w 117"/>
                <a:gd name="T45" fmla="*/ 24 h 71"/>
                <a:gd name="T46" fmla="*/ 102 w 117"/>
                <a:gd name="T47" fmla="*/ 4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71">
                  <a:moveTo>
                    <a:pt x="107" y="0"/>
                  </a:moveTo>
                  <a:cubicBezTo>
                    <a:pt x="10" y="0"/>
                    <a:pt x="10" y="0"/>
                    <a:pt x="10" y="0"/>
                  </a:cubicBezTo>
                  <a:cubicBezTo>
                    <a:pt x="5" y="0"/>
                    <a:pt x="0" y="5"/>
                    <a:pt x="0" y="10"/>
                  </a:cubicBezTo>
                  <a:cubicBezTo>
                    <a:pt x="0" y="61"/>
                    <a:pt x="0" y="61"/>
                    <a:pt x="0" y="61"/>
                  </a:cubicBezTo>
                  <a:cubicBezTo>
                    <a:pt x="0" y="67"/>
                    <a:pt x="5" y="71"/>
                    <a:pt x="10" y="71"/>
                  </a:cubicBezTo>
                  <a:cubicBezTo>
                    <a:pt x="107" y="71"/>
                    <a:pt x="107" y="71"/>
                    <a:pt x="107" y="71"/>
                  </a:cubicBezTo>
                  <a:cubicBezTo>
                    <a:pt x="112" y="71"/>
                    <a:pt x="117" y="67"/>
                    <a:pt x="117" y="61"/>
                  </a:cubicBezTo>
                  <a:cubicBezTo>
                    <a:pt x="117" y="10"/>
                    <a:pt x="117" y="10"/>
                    <a:pt x="117" y="10"/>
                  </a:cubicBezTo>
                  <a:cubicBezTo>
                    <a:pt x="117" y="5"/>
                    <a:pt x="112" y="0"/>
                    <a:pt x="107" y="0"/>
                  </a:cubicBezTo>
                  <a:close/>
                  <a:moveTo>
                    <a:pt x="102" y="49"/>
                  </a:moveTo>
                  <a:cubicBezTo>
                    <a:pt x="104" y="50"/>
                    <a:pt x="106" y="53"/>
                    <a:pt x="105" y="55"/>
                  </a:cubicBezTo>
                  <a:cubicBezTo>
                    <a:pt x="105" y="58"/>
                    <a:pt x="102" y="59"/>
                    <a:pt x="100" y="59"/>
                  </a:cubicBezTo>
                  <a:cubicBezTo>
                    <a:pt x="17" y="59"/>
                    <a:pt x="17" y="59"/>
                    <a:pt x="17" y="59"/>
                  </a:cubicBezTo>
                  <a:cubicBezTo>
                    <a:pt x="14" y="59"/>
                    <a:pt x="12" y="57"/>
                    <a:pt x="12" y="54"/>
                  </a:cubicBezTo>
                  <a:cubicBezTo>
                    <a:pt x="12" y="51"/>
                    <a:pt x="14" y="49"/>
                    <a:pt x="17" y="49"/>
                  </a:cubicBezTo>
                  <a:cubicBezTo>
                    <a:pt x="74" y="49"/>
                    <a:pt x="74" y="49"/>
                    <a:pt x="74" y="49"/>
                  </a:cubicBezTo>
                  <a:cubicBezTo>
                    <a:pt x="15" y="24"/>
                    <a:pt x="15" y="24"/>
                    <a:pt x="15" y="24"/>
                  </a:cubicBezTo>
                  <a:cubicBezTo>
                    <a:pt x="13" y="23"/>
                    <a:pt x="11" y="20"/>
                    <a:pt x="12" y="18"/>
                  </a:cubicBezTo>
                  <a:cubicBezTo>
                    <a:pt x="12" y="16"/>
                    <a:pt x="15" y="14"/>
                    <a:pt x="17" y="14"/>
                  </a:cubicBezTo>
                  <a:cubicBezTo>
                    <a:pt x="100" y="14"/>
                    <a:pt x="100" y="14"/>
                    <a:pt x="100" y="14"/>
                  </a:cubicBezTo>
                  <a:cubicBezTo>
                    <a:pt x="103" y="14"/>
                    <a:pt x="105" y="16"/>
                    <a:pt x="105" y="19"/>
                  </a:cubicBezTo>
                  <a:cubicBezTo>
                    <a:pt x="105" y="22"/>
                    <a:pt x="103" y="24"/>
                    <a:pt x="100" y="24"/>
                  </a:cubicBezTo>
                  <a:cubicBezTo>
                    <a:pt x="43" y="24"/>
                    <a:pt x="43" y="24"/>
                    <a:pt x="43" y="24"/>
                  </a:cubicBezTo>
                  <a:lnTo>
                    <a:pt x="102"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9"/>
            <p:cNvSpPr>
              <a:spLocks/>
            </p:cNvSpPr>
            <p:nvPr/>
          </p:nvSpPr>
          <p:spPr bwMode="auto">
            <a:xfrm>
              <a:off x="7543801" y="2722563"/>
              <a:ext cx="127000" cy="28575"/>
            </a:xfrm>
            <a:custGeom>
              <a:avLst/>
              <a:gdLst>
                <a:gd name="T0" fmla="*/ 0 w 57"/>
                <a:gd name="T1" fmla="*/ 0 h 13"/>
                <a:gd name="T2" fmla="*/ 29 w 57"/>
                <a:gd name="T3" fmla="*/ 13 h 13"/>
                <a:gd name="T4" fmla="*/ 57 w 57"/>
                <a:gd name="T5" fmla="*/ 0 h 13"/>
                <a:gd name="T6" fmla="*/ 0 w 57"/>
                <a:gd name="T7" fmla="*/ 0 h 13"/>
              </a:gdLst>
              <a:ahLst/>
              <a:cxnLst>
                <a:cxn ang="0">
                  <a:pos x="T0" y="T1"/>
                </a:cxn>
                <a:cxn ang="0">
                  <a:pos x="T2" y="T3"/>
                </a:cxn>
                <a:cxn ang="0">
                  <a:pos x="T4" y="T5"/>
                </a:cxn>
                <a:cxn ang="0">
                  <a:pos x="T6" y="T7"/>
                </a:cxn>
              </a:cxnLst>
              <a:rect l="0" t="0" r="r" b="b"/>
              <a:pathLst>
                <a:path w="57" h="13">
                  <a:moveTo>
                    <a:pt x="0" y="0"/>
                  </a:moveTo>
                  <a:cubicBezTo>
                    <a:pt x="7" y="8"/>
                    <a:pt x="17" y="13"/>
                    <a:pt x="29" y="13"/>
                  </a:cubicBezTo>
                  <a:cubicBezTo>
                    <a:pt x="40" y="13"/>
                    <a:pt x="50" y="8"/>
                    <a:pt x="57"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0"/>
            <p:cNvSpPr>
              <a:spLocks noEditPoints="1"/>
            </p:cNvSpPr>
            <p:nvPr/>
          </p:nvSpPr>
          <p:spPr bwMode="auto">
            <a:xfrm>
              <a:off x="7258051" y="1735138"/>
              <a:ext cx="698500" cy="788988"/>
            </a:xfrm>
            <a:custGeom>
              <a:avLst/>
              <a:gdLst>
                <a:gd name="T0" fmla="*/ 158 w 315"/>
                <a:gd name="T1" fmla="*/ 0 h 356"/>
                <a:gd name="T2" fmla="*/ 0 w 315"/>
                <a:gd name="T3" fmla="*/ 158 h 356"/>
                <a:gd name="T4" fmla="*/ 99 w 315"/>
                <a:gd name="T5" fmla="*/ 305 h 356"/>
                <a:gd name="T6" fmla="*/ 99 w 315"/>
                <a:gd name="T7" fmla="*/ 346 h 356"/>
                <a:gd name="T8" fmla="*/ 109 w 315"/>
                <a:gd name="T9" fmla="*/ 356 h 356"/>
                <a:gd name="T10" fmla="*/ 206 w 315"/>
                <a:gd name="T11" fmla="*/ 356 h 356"/>
                <a:gd name="T12" fmla="*/ 216 w 315"/>
                <a:gd name="T13" fmla="*/ 346 h 356"/>
                <a:gd name="T14" fmla="*/ 216 w 315"/>
                <a:gd name="T15" fmla="*/ 305 h 356"/>
                <a:gd name="T16" fmla="*/ 315 w 315"/>
                <a:gd name="T17" fmla="*/ 158 h 356"/>
                <a:gd name="T18" fmla="*/ 158 w 315"/>
                <a:gd name="T19" fmla="*/ 0 h 356"/>
                <a:gd name="T20" fmla="*/ 149 w 315"/>
                <a:gd name="T21" fmla="*/ 250 h 356"/>
                <a:gd name="T22" fmla="*/ 149 w 315"/>
                <a:gd name="T23" fmla="*/ 182 h 356"/>
                <a:gd name="T24" fmla="*/ 128 w 315"/>
                <a:gd name="T25" fmla="*/ 182 h 356"/>
                <a:gd name="T26" fmla="*/ 166 w 315"/>
                <a:gd name="T27" fmla="*/ 91 h 356"/>
                <a:gd name="T28" fmla="*/ 166 w 315"/>
                <a:gd name="T29" fmla="*/ 159 h 356"/>
                <a:gd name="T30" fmla="*/ 187 w 315"/>
                <a:gd name="T31" fmla="*/ 159 h 356"/>
                <a:gd name="T32" fmla="*/ 149 w 315"/>
                <a:gd name="T33" fmla="*/ 25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356">
                  <a:moveTo>
                    <a:pt x="158" y="0"/>
                  </a:moveTo>
                  <a:cubicBezTo>
                    <a:pt x="70" y="0"/>
                    <a:pt x="0" y="70"/>
                    <a:pt x="0" y="158"/>
                  </a:cubicBezTo>
                  <a:cubicBezTo>
                    <a:pt x="0" y="224"/>
                    <a:pt x="41" y="281"/>
                    <a:pt x="99" y="305"/>
                  </a:cubicBezTo>
                  <a:cubicBezTo>
                    <a:pt x="99" y="346"/>
                    <a:pt x="99" y="346"/>
                    <a:pt x="99" y="346"/>
                  </a:cubicBezTo>
                  <a:cubicBezTo>
                    <a:pt x="99" y="352"/>
                    <a:pt x="104" y="356"/>
                    <a:pt x="109" y="356"/>
                  </a:cubicBezTo>
                  <a:cubicBezTo>
                    <a:pt x="206" y="356"/>
                    <a:pt x="206" y="356"/>
                    <a:pt x="206" y="356"/>
                  </a:cubicBezTo>
                  <a:cubicBezTo>
                    <a:pt x="212" y="356"/>
                    <a:pt x="216" y="352"/>
                    <a:pt x="216" y="346"/>
                  </a:cubicBezTo>
                  <a:cubicBezTo>
                    <a:pt x="216" y="305"/>
                    <a:pt x="216" y="305"/>
                    <a:pt x="216" y="305"/>
                  </a:cubicBezTo>
                  <a:cubicBezTo>
                    <a:pt x="274" y="281"/>
                    <a:pt x="315" y="224"/>
                    <a:pt x="315" y="158"/>
                  </a:cubicBezTo>
                  <a:cubicBezTo>
                    <a:pt x="315" y="70"/>
                    <a:pt x="245" y="0"/>
                    <a:pt x="158" y="0"/>
                  </a:cubicBezTo>
                  <a:close/>
                  <a:moveTo>
                    <a:pt x="149" y="250"/>
                  </a:moveTo>
                  <a:cubicBezTo>
                    <a:pt x="149" y="182"/>
                    <a:pt x="149" y="182"/>
                    <a:pt x="149" y="182"/>
                  </a:cubicBezTo>
                  <a:cubicBezTo>
                    <a:pt x="128" y="182"/>
                    <a:pt x="128" y="182"/>
                    <a:pt x="128" y="182"/>
                  </a:cubicBezTo>
                  <a:cubicBezTo>
                    <a:pt x="166" y="91"/>
                    <a:pt x="166" y="91"/>
                    <a:pt x="166" y="91"/>
                  </a:cubicBezTo>
                  <a:cubicBezTo>
                    <a:pt x="166" y="159"/>
                    <a:pt x="166" y="159"/>
                    <a:pt x="166" y="159"/>
                  </a:cubicBezTo>
                  <a:cubicBezTo>
                    <a:pt x="187" y="159"/>
                    <a:pt x="187" y="159"/>
                    <a:pt x="187" y="159"/>
                  </a:cubicBezTo>
                  <a:lnTo>
                    <a:pt x="149" y="25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Line 21"/>
            <p:cNvSpPr>
              <a:spLocks noChangeShapeType="1"/>
            </p:cNvSpPr>
            <p:nvPr/>
          </p:nvSpPr>
          <p:spPr bwMode="auto">
            <a:xfrm>
              <a:off x="6724651" y="6858000"/>
              <a:ext cx="0" cy="0"/>
            </a:xfrm>
            <a:prstGeom prst="line">
              <a:avLst/>
            </a:prstGeom>
            <a:noFill/>
            <a:ln w="46038" cap="flat">
              <a:solidFill>
                <a:srgbClr val="00BC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2"/>
            <p:cNvSpPr>
              <a:spLocks/>
            </p:cNvSpPr>
            <p:nvPr/>
          </p:nvSpPr>
          <p:spPr bwMode="auto">
            <a:xfrm>
              <a:off x="3665538" y="3743325"/>
              <a:ext cx="228600" cy="31750"/>
            </a:xfrm>
            <a:custGeom>
              <a:avLst/>
              <a:gdLst>
                <a:gd name="T0" fmla="*/ 97 w 103"/>
                <a:gd name="T1" fmla="*/ 14 h 14"/>
                <a:gd name="T2" fmla="*/ 7 w 103"/>
                <a:gd name="T3" fmla="*/ 14 h 14"/>
                <a:gd name="T4" fmla="*/ 0 w 103"/>
                <a:gd name="T5" fmla="*/ 7 h 14"/>
                <a:gd name="T6" fmla="*/ 0 w 103"/>
                <a:gd name="T7" fmla="*/ 7 h 14"/>
                <a:gd name="T8" fmla="*/ 7 w 103"/>
                <a:gd name="T9" fmla="*/ 0 h 14"/>
                <a:gd name="T10" fmla="*/ 97 w 103"/>
                <a:gd name="T11" fmla="*/ 0 h 14"/>
                <a:gd name="T12" fmla="*/ 103 w 103"/>
                <a:gd name="T13" fmla="*/ 7 h 14"/>
                <a:gd name="T14" fmla="*/ 103 w 103"/>
                <a:gd name="T15" fmla="*/ 7 h 14"/>
                <a:gd name="T16" fmla="*/ 97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3"/>
            <p:cNvSpPr>
              <a:spLocks/>
            </p:cNvSpPr>
            <p:nvPr/>
          </p:nvSpPr>
          <p:spPr bwMode="auto">
            <a:xfrm>
              <a:off x="3703638" y="3786188"/>
              <a:ext cx="153988" cy="28575"/>
            </a:xfrm>
            <a:custGeom>
              <a:avLst/>
              <a:gdLst>
                <a:gd name="T0" fmla="*/ 63 w 69"/>
                <a:gd name="T1" fmla="*/ 13 h 13"/>
                <a:gd name="T2" fmla="*/ 6 w 69"/>
                <a:gd name="T3" fmla="*/ 13 h 13"/>
                <a:gd name="T4" fmla="*/ 0 w 69"/>
                <a:gd name="T5" fmla="*/ 8 h 13"/>
                <a:gd name="T6" fmla="*/ 0 w 69"/>
                <a:gd name="T7" fmla="*/ 5 h 13"/>
                <a:gd name="T8" fmla="*/ 6 w 69"/>
                <a:gd name="T9" fmla="*/ 0 h 13"/>
                <a:gd name="T10" fmla="*/ 63 w 69"/>
                <a:gd name="T11" fmla="*/ 0 h 13"/>
                <a:gd name="T12" fmla="*/ 69 w 69"/>
                <a:gd name="T13" fmla="*/ 5 h 13"/>
                <a:gd name="T14" fmla="*/ 69 w 69"/>
                <a:gd name="T15" fmla="*/ 8 h 13"/>
                <a:gd name="T16" fmla="*/ 63 w 6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
                  <a:moveTo>
                    <a:pt x="63" y="13"/>
                  </a:moveTo>
                  <a:cubicBezTo>
                    <a:pt x="6" y="13"/>
                    <a:pt x="6" y="13"/>
                    <a:pt x="6" y="13"/>
                  </a:cubicBezTo>
                  <a:cubicBezTo>
                    <a:pt x="3" y="13"/>
                    <a:pt x="0" y="11"/>
                    <a:pt x="0" y="8"/>
                  </a:cubicBezTo>
                  <a:cubicBezTo>
                    <a:pt x="0" y="5"/>
                    <a:pt x="0" y="5"/>
                    <a:pt x="0" y="5"/>
                  </a:cubicBezTo>
                  <a:cubicBezTo>
                    <a:pt x="0" y="2"/>
                    <a:pt x="3" y="0"/>
                    <a:pt x="6" y="0"/>
                  </a:cubicBezTo>
                  <a:cubicBezTo>
                    <a:pt x="63" y="0"/>
                    <a:pt x="63" y="0"/>
                    <a:pt x="63" y="0"/>
                  </a:cubicBezTo>
                  <a:cubicBezTo>
                    <a:pt x="67" y="0"/>
                    <a:pt x="69" y="2"/>
                    <a:pt x="69" y="5"/>
                  </a:cubicBezTo>
                  <a:cubicBezTo>
                    <a:pt x="69" y="8"/>
                    <a:pt x="69" y="8"/>
                    <a:pt x="69" y="8"/>
                  </a:cubicBezTo>
                  <a:cubicBezTo>
                    <a:pt x="69" y="11"/>
                    <a:pt x="67" y="13"/>
                    <a:pt x="63" y="1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4"/>
            <p:cNvSpPr>
              <a:spLocks/>
            </p:cNvSpPr>
            <p:nvPr/>
          </p:nvSpPr>
          <p:spPr bwMode="auto">
            <a:xfrm>
              <a:off x="3665538" y="3702050"/>
              <a:ext cx="228600" cy="30163"/>
            </a:xfrm>
            <a:custGeom>
              <a:avLst/>
              <a:gdLst>
                <a:gd name="T0" fmla="*/ 97 w 103"/>
                <a:gd name="T1" fmla="*/ 14 h 14"/>
                <a:gd name="T2" fmla="*/ 7 w 103"/>
                <a:gd name="T3" fmla="*/ 14 h 14"/>
                <a:gd name="T4" fmla="*/ 0 w 103"/>
                <a:gd name="T5" fmla="*/ 7 h 14"/>
                <a:gd name="T6" fmla="*/ 0 w 103"/>
                <a:gd name="T7" fmla="*/ 7 h 14"/>
                <a:gd name="T8" fmla="*/ 7 w 103"/>
                <a:gd name="T9" fmla="*/ 0 h 14"/>
                <a:gd name="T10" fmla="*/ 97 w 103"/>
                <a:gd name="T11" fmla="*/ 0 h 14"/>
                <a:gd name="T12" fmla="*/ 103 w 103"/>
                <a:gd name="T13" fmla="*/ 7 h 14"/>
                <a:gd name="T14" fmla="*/ 103 w 103"/>
                <a:gd name="T15" fmla="*/ 7 h 14"/>
                <a:gd name="T16" fmla="*/ 97 w 10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4">
                  <a:moveTo>
                    <a:pt x="97" y="14"/>
                  </a:moveTo>
                  <a:cubicBezTo>
                    <a:pt x="7" y="14"/>
                    <a:pt x="7" y="14"/>
                    <a:pt x="7" y="14"/>
                  </a:cubicBezTo>
                  <a:cubicBezTo>
                    <a:pt x="3" y="14"/>
                    <a:pt x="0" y="11"/>
                    <a:pt x="0" y="7"/>
                  </a:cubicBezTo>
                  <a:cubicBezTo>
                    <a:pt x="0" y="7"/>
                    <a:pt x="0" y="7"/>
                    <a:pt x="0" y="7"/>
                  </a:cubicBezTo>
                  <a:cubicBezTo>
                    <a:pt x="0" y="3"/>
                    <a:pt x="3" y="0"/>
                    <a:pt x="7" y="0"/>
                  </a:cubicBezTo>
                  <a:cubicBezTo>
                    <a:pt x="97" y="0"/>
                    <a:pt x="97" y="0"/>
                    <a:pt x="97" y="0"/>
                  </a:cubicBezTo>
                  <a:cubicBezTo>
                    <a:pt x="100" y="0"/>
                    <a:pt x="103" y="3"/>
                    <a:pt x="103" y="7"/>
                  </a:cubicBezTo>
                  <a:cubicBezTo>
                    <a:pt x="103" y="7"/>
                    <a:pt x="103" y="7"/>
                    <a:pt x="103" y="7"/>
                  </a:cubicBezTo>
                  <a:cubicBezTo>
                    <a:pt x="103" y="11"/>
                    <a:pt x="100" y="14"/>
                    <a:pt x="97"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5"/>
            <p:cNvSpPr>
              <a:spLocks/>
            </p:cNvSpPr>
            <p:nvPr/>
          </p:nvSpPr>
          <p:spPr bwMode="auto">
            <a:xfrm>
              <a:off x="3692526" y="3433763"/>
              <a:ext cx="177800" cy="247650"/>
            </a:xfrm>
            <a:custGeom>
              <a:avLst/>
              <a:gdLst>
                <a:gd name="T0" fmla="*/ 50 w 80"/>
                <a:gd name="T1" fmla="*/ 112 h 112"/>
                <a:gd name="T2" fmla="*/ 46 w 80"/>
                <a:gd name="T3" fmla="*/ 108 h 112"/>
                <a:gd name="T4" fmla="*/ 46 w 80"/>
                <a:gd name="T5" fmla="*/ 53 h 112"/>
                <a:gd name="T6" fmla="*/ 46 w 80"/>
                <a:gd name="T7" fmla="*/ 51 h 112"/>
                <a:gd name="T8" fmla="*/ 69 w 80"/>
                <a:gd name="T9" fmla="*/ 8 h 112"/>
                <a:gd name="T10" fmla="*/ 11 w 80"/>
                <a:gd name="T11" fmla="*/ 8 h 112"/>
                <a:gd name="T12" fmla="*/ 33 w 80"/>
                <a:gd name="T13" fmla="*/ 51 h 112"/>
                <a:gd name="T14" fmla="*/ 34 w 80"/>
                <a:gd name="T15" fmla="*/ 53 h 112"/>
                <a:gd name="T16" fmla="*/ 34 w 80"/>
                <a:gd name="T17" fmla="*/ 108 h 112"/>
                <a:gd name="T18" fmla="*/ 29 w 80"/>
                <a:gd name="T19" fmla="*/ 112 h 112"/>
                <a:gd name="T20" fmla="*/ 25 w 80"/>
                <a:gd name="T21" fmla="*/ 108 h 112"/>
                <a:gd name="T22" fmla="*/ 25 w 80"/>
                <a:gd name="T23" fmla="*/ 54 h 112"/>
                <a:gd name="T24" fmla="*/ 0 w 80"/>
                <a:gd name="T25" fmla="*/ 6 h 112"/>
                <a:gd name="T26" fmla="*/ 0 w 80"/>
                <a:gd name="T27" fmla="*/ 2 h 112"/>
                <a:gd name="T28" fmla="*/ 4 w 80"/>
                <a:gd name="T29" fmla="*/ 0 h 112"/>
                <a:gd name="T30" fmla="*/ 75 w 80"/>
                <a:gd name="T31" fmla="*/ 0 h 112"/>
                <a:gd name="T32" fmla="*/ 79 w 80"/>
                <a:gd name="T33" fmla="*/ 2 h 112"/>
                <a:gd name="T34" fmla="*/ 79 w 80"/>
                <a:gd name="T35" fmla="*/ 6 h 112"/>
                <a:gd name="T36" fmla="*/ 54 w 80"/>
                <a:gd name="T37" fmla="*/ 54 h 112"/>
                <a:gd name="T38" fmla="*/ 54 w 80"/>
                <a:gd name="T39" fmla="*/ 108 h 112"/>
                <a:gd name="T40" fmla="*/ 50 w 80"/>
                <a:gd name="T4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12">
                  <a:moveTo>
                    <a:pt x="50" y="112"/>
                  </a:moveTo>
                  <a:cubicBezTo>
                    <a:pt x="48" y="112"/>
                    <a:pt x="46" y="110"/>
                    <a:pt x="46" y="108"/>
                  </a:cubicBezTo>
                  <a:cubicBezTo>
                    <a:pt x="46" y="53"/>
                    <a:pt x="46" y="53"/>
                    <a:pt x="46" y="53"/>
                  </a:cubicBezTo>
                  <a:cubicBezTo>
                    <a:pt x="46" y="52"/>
                    <a:pt x="46" y="51"/>
                    <a:pt x="46" y="51"/>
                  </a:cubicBezTo>
                  <a:cubicBezTo>
                    <a:pt x="69" y="8"/>
                    <a:pt x="69" y="8"/>
                    <a:pt x="69" y="8"/>
                  </a:cubicBezTo>
                  <a:cubicBezTo>
                    <a:pt x="11" y="8"/>
                    <a:pt x="11" y="8"/>
                    <a:pt x="11" y="8"/>
                  </a:cubicBezTo>
                  <a:cubicBezTo>
                    <a:pt x="33" y="51"/>
                    <a:pt x="33" y="51"/>
                    <a:pt x="33" y="51"/>
                  </a:cubicBezTo>
                  <a:cubicBezTo>
                    <a:pt x="33" y="51"/>
                    <a:pt x="34" y="52"/>
                    <a:pt x="34" y="53"/>
                  </a:cubicBezTo>
                  <a:cubicBezTo>
                    <a:pt x="34" y="108"/>
                    <a:pt x="34" y="108"/>
                    <a:pt x="34" y="108"/>
                  </a:cubicBezTo>
                  <a:cubicBezTo>
                    <a:pt x="34" y="110"/>
                    <a:pt x="32" y="112"/>
                    <a:pt x="29" y="112"/>
                  </a:cubicBezTo>
                  <a:cubicBezTo>
                    <a:pt x="27" y="112"/>
                    <a:pt x="25" y="110"/>
                    <a:pt x="25" y="108"/>
                  </a:cubicBezTo>
                  <a:cubicBezTo>
                    <a:pt x="25" y="54"/>
                    <a:pt x="25" y="54"/>
                    <a:pt x="25" y="54"/>
                  </a:cubicBezTo>
                  <a:cubicBezTo>
                    <a:pt x="0" y="6"/>
                    <a:pt x="0" y="6"/>
                    <a:pt x="0" y="6"/>
                  </a:cubicBezTo>
                  <a:cubicBezTo>
                    <a:pt x="0" y="5"/>
                    <a:pt x="0" y="3"/>
                    <a:pt x="0" y="2"/>
                  </a:cubicBezTo>
                  <a:cubicBezTo>
                    <a:pt x="1" y="1"/>
                    <a:pt x="3" y="0"/>
                    <a:pt x="4" y="0"/>
                  </a:cubicBezTo>
                  <a:cubicBezTo>
                    <a:pt x="75" y="0"/>
                    <a:pt x="75" y="0"/>
                    <a:pt x="75" y="0"/>
                  </a:cubicBezTo>
                  <a:cubicBezTo>
                    <a:pt x="77" y="0"/>
                    <a:pt x="78" y="1"/>
                    <a:pt x="79" y="2"/>
                  </a:cubicBezTo>
                  <a:cubicBezTo>
                    <a:pt x="80" y="3"/>
                    <a:pt x="80" y="5"/>
                    <a:pt x="79" y="6"/>
                  </a:cubicBezTo>
                  <a:cubicBezTo>
                    <a:pt x="54" y="54"/>
                    <a:pt x="54" y="54"/>
                    <a:pt x="54" y="54"/>
                  </a:cubicBezTo>
                  <a:cubicBezTo>
                    <a:pt x="54" y="108"/>
                    <a:pt x="54" y="108"/>
                    <a:pt x="54" y="108"/>
                  </a:cubicBezTo>
                  <a:cubicBezTo>
                    <a:pt x="54" y="110"/>
                    <a:pt x="52" y="112"/>
                    <a:pt x="50" y="11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6"/>
            <p:cNvSpPr>
              <a:spLocks noEditPoints="1"/>
            </p:cNvSpPr>
            <p:nvPr/>
          </p:nvSpPr>
          <p:spPr bwMode="auto">
            <a:xfrm>
              <a:off x="3506788" y="3014663"/>
              <a:ext cx="547688" cy="666750"/>
            </a:xfrm>
            <a:custGeom>
              <a:avLst/>
              <a:gdLst>
                <a:gd name="T0" fmla="*/ 166 w 247"/>
                <a:gd name="T1" fmla="*/ 301 h 301"/>
                <a:gd name="T2" fmla="*/ 81 w 247"/>
                <a:gd name="T3" fmla="*/ 301 h 301"/>
                <a:gd name="T4" fmla="*/ 70 w 247"/>
                <a:gd name="T5" fmla="*/ 290 h 301"/>
                <a:gd name="T6" fmla="*/ 35 w 247"/>
                <a:gd name="T7" fmla="*/ 205 h 301"/>
                <a:gd name="T8" fmla="*/ 0 w 247"/>
                <a:gd name="T9" fmla="*/ 112 h 301"/>
                <a:gd name="T10" fmla="*/ 124 w 247"/>
                <a:gd name="T11" fmla="*/ 0 h 301"/>
                <a:gd name="T12" fmla="*/ 247 w 247"/>
                <a:gd name="T13" fmla="*/ 112 h 301"/>
                <a:gd name="T14" fmla="*/ 212 w 247"/>
                <a:gd name="T15" fmla="*/ 205 h 301"/>
                <a:gd name="T16" fmla="*/ 178 w 247"/>
                <a:gd name="T17" fmla="*/ 290 h 301"/>
                <a:gd name="T18" fmla="*/ 166 w 247"/>
                <a:gd name="T19" fmla="*/ 301 h 301"/>
                <a:gd name="T20" fmla="*/ 124 w 247"/>
                <a:gd name="T21" fmla="*/ 8 h 301"/>
                <a:gd name="T22" fmla="*/ 9 w 247"/>
                <a:gd name="T23" fmla="*/ 112 h 301"/>
                <a:gd name="T24" fmla="*/ 42 w 247"/>
                <a:gd name="T25" fmla="*/ 201 h 301"/>
                <a:gd name="T26" fmla="*/ 78 w 247"/>
                <a:gd name="T27" fmla="*/ 290 h 301"/>
                <a:gd name="T28" fmla="*/ 81 w 247"/>
                <a:gd name="T29" fmla="*/ 293 h 301"/>
                <a:gd name="T30" fmla="*/ 166 w 247"/>
                <a:gd name="T31" fmla="*/ 293 h 301"/>
                <a:gd name="T32" fmla="*/ 170 w 247"/>
                <a:gd name="T33" fmla="*/ 290 h 301"/>
                <a:gd name="T34" fmla="*/ 205 w 247"/>
                <a:gd name="T35" fmla="*/ 201 h 301"/>
                <a:gd name="T36" fmla="*/ 239 w 247"/>
                <a:gd name="T37" fmla="*/ 112 h 301"/>
                <a:gd name="T38" fmla="*/ 124 w 247"/>
                <a:gd name="T39" fmla="*/ 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 h="301">
                  <a:moveTo>
                    <a:pt x="166" y="301"/>
                  </a:moveTo>
                  <a:cubicBezTo>
                    <a:pt x="81" y="301"/>
                    <a:pt x="81" y="301"/>
                    <a:pt x="81" y="301"/>
                  </a:cubicBezTo>
                  <a:cubicBezTo>
                    <a:pt x="75" y="301"/>
                    <a:pt x="70" y="296"/>
                    <a:pt x="70" y="290"/>
                  </a:cubicBezTo>
                  <a:cubicBezTo>
                    <a:pt x="68" y="258"/>
                    <a:pt x="51" y="231"/>
                    <a:pt x="35" y="205"/>
                  </a:cubicBezTo>
                  <a:cubicBezTo>
                    <a:pt x="18" y="177"/>
                    <a:pt x="0" y="148"/>
                    <a:pt x="0" y="112"/>
                  </a:cubicBezTo>
                  <a:cubicBezTo>
                    <a:pt x="0" y="58"/>
                    <a:pt x="43" y="0"/>
                    <a:pt x="124" y="0"/>
                  </a:cubicBezTo>
                  <a:cubicBezTo>
                    <a:pt x="194" y="0"/>
                    <a:pt x="247" y="59"/>
                    <a:pt x="247" y="112"/>
                  </a:cubicBezTo>
                  <a:cubicBezTo>
                    <a:pt x="247" y="148"/>
                    <a:pt x="230" y="177"/>
                    <a:pt x="212" y="205"/>
                  </a:cubicBezTo>
                  <a:cubicBezTo>
                    <a:pt x="196" y="231"/>
                    <a:pt x="180" y="258"/>
                    <a:pt x="178" y="290"/>
                  </a:cubicBezTo>
                  <a:cubicBezTo>
                    <a:pt x="177" y="296"/>
                    <a:pt x="172" y="301"/>
                    <a:pt x="166" y="301"/>
                  </a:cubicBezTo>
                  <a:close/>
                  <a:moveTo>
                    <a:pt x="124" y="8"/>
                  </a:moveTo>
                  <a:cubicBezTo>
                    <a:pt x="49" y="8"/>
                    <a:pt x="9" y="62"/>
                    <a:pt x="9" y="112"/>
                  </a:cubicBezTo>
                  <a:cubicBezTo>
                    <a:pt x="9" y="145"/>
                    <a:pt x="25" y="172"/>
                    <a:pt x="42" y="201"/>
                  </a:cubicBezTo>
                  <a:cubicBezTo>
                    <a:pt x="59" y="228"/>
                    <a:pt x="76" y="256"/>
                    <a:pt x="78" y="290"/>
                  </a:cubicBezTo>
                  <a:cubicBezTo>
                    <a:pt x="78" y="292"/>
                    <a:pt x="80" y="293"/>
                    <a:pt x="81" y="293"/>
                  </a:cubicBezTo>
                  <a:cubicBezTo>
                    <a:pt x="166" y="293"/>
                    <a:pt x="166" y="293"/>
                    <a:pt x="166" y="293"/>
                  </a:cubicBezTo>
                  <a:cubicBezTo>
                    <a:pt x="168" y="293"/>
                    <a:pt x="169" y="292"/>
                    <a:pt x="170" y="290"/>
                  </a:cubicBezTo>
                  <a:cubicBezTo>
                    <a:pt x="172" y="256"/>
                    <a:pt x="189" y="228"/>
                    <a:pt x="205" y="201"/>
                  </a:cubicBezTo>
                  <a:cubicBezTo>
                    <a:pt x="223" y="172"/>
                    <a:pt x="239" y="145"/>
                    <a:pt x="239" y="112"/>
                  </a:cubicBezTo>
                  <a:cubicBezTo>
                    <a:pt x="239" y="63"/>
                    <a:pt x="190" y="8"/>
                    <a:pt x="124" y="8"/>
                  </a:cubicBezTo>
                  <a:close/>
                </a:path>
              </a:pathLst>
            </a:custGeom>
            <a:solidFill>
              <a:schemeClr val="accent4"/>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7"/>
            <p:cNvSpPr>
              <a:spLocks/>
            </p:cNvSpPr>
            <p:nvPr/>
          </p:nvSpPr>
          <p:spPr bwMode="auto">
            <a:xfrm>
              <a:off x="3781426" y="3803650"/>
              <a:ext cx="2071688" cy="3054350"/>
            </a:xfrm>
            <a:custGeom>
              <a:avLst/>
              <a:gdLst>
                <a:gd name="T0" fmla="*/ 0 w 935"/>
                <a:gd name="T1" fmla="*/ 0 h 1380"/>
                <a:gd name="T2" fmla="*/ 0 w 935"/>
                <a:gd name="T3" fmla="*/ 104 h 1380"/>
                <a:gd name="T4" fmla="*/ 80 w 935"/>
                <a:gd name="T5" fmla="*/ 183 h 1380"/>
                <a:gd name="T6" fmla="*/ 855 w 935"/>
                <a:gd name="T7" fmla="*/ 183 h 1380"/>
                <a:gd name="T8" fmla="*/ 935 w 935"/>
                <a:gd name="T9" fmla="*/ 263 h 1380"/>
                <a:gd name="T10" fmla="*/ 935 w 935"/>
                <a:gd name="T11" fmla="*/ 1380 h 1380"/>
              </a:gdLst>
              <a:ahLst/>
              <a:cxnLst>
                <a:cxn ang="0">
                  <a:pos x="T0" y="T1"/>
                </a:cxn>
                <a:cxn ang="0">
                  <a:pos x="T2" y="T3"/>
                </a:cxn>
                <a:cxn ang="0">
                  <a:pos x="T4" y="T5"/>
                </a:cxn>
                <a:cxn ang="0">
                  <a:pos x="T6" y="T7"/>
                </a:cxn>
                <a:cxn ang="0">
                  <a:pos x="T8" y="T9"/>
                </a:cxn>
                <a:cxn ang="0">
                  <a:pos x="T10" y="T11"/>
                </a:cxn>
              </a:cxnLst>
              <a:rect l="0" t="0" r="r" b="b"/>
              <a:pathLst>
                <a:path w="935" h="1380">
                  <a:moveTo>
                    <a:pt x="0" y="0"/>
                  </a:moveTo>
                  <a:cubicBezTo>
                    <a:pt x="0" y="104"/>
                    <a:pt x="0" y="104"/>
                    <a:pt x="0" y="104"/>
                  </a:cubicBezTo>
                  <a:cubicBezTo>
                    <a:pt x="0" y="148"/>
                    <a:pt x="35" y="183"/>
                    <a:pt x="80" y="183"/>
                  </a:cubicBezTo>
                  <a:cubicBezTo>
                    <a:pt x="855" y="183"/>
                    <a:pt x="855" y="183"/>
                    <a:pt x="855" y="183"/>
                  </a:cubicBezTo>
                  <a:cubicBezTo>
                    <a:pt x="899" y="183"/>
                    <a:pt x="935" y="219"/>
                    <a:pt x="935" y="263"/>
                  </a:cubicBezTo>
                  <a:cubicBezTo>
                    <a:pt x="935" y="1380"/>
                    <a:pt x="935" y="1380"/>
                    <a:pt x="935" y="1380"/>
                  </a:cubicBezTo>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
            <p:cNvSpPr>
              <a:spLocks/>
            </p:cNvSpPr>
            <p:nvPr/>
          </p:nvSpPr>
          <p:spPr bwMode="auto">
            <a:xfrm>
              <a:off x="5218113" y="3910013"/>
              <a:ext cx="219075" cy="44450"/>
            </a:xfrm>
            <a:custGeom>
              <a:avLst/>
              <a:gdLst>
                <a:gd name="T0" fmla="*/ 99 w 99"/>
                <a:gd name="T1" fmla="*/ 20 h 20"/>
                <a:gd name="T2" fmla="*/ 99 w 99"/>
                <a:gd name="T3" fmla="*/ 8 h 20"/>
                <a:gd name="T4" fmla="*/ 91 w 99"/>
                <a:gd name="T5" fmla="*/ 0 h 20"/>
                <a:gd name="T6" fmla="*/ 8 w 99"/>
                <a:gd name="T7" fmla="*/ 0 h 20"/>
                <a:gd name="T8" fmla="*/ 0 w 99"/>
                <a:gd name="T9" fmla="*/ 8 h 20"/>
                <a:gd name="T10" fmla="*/ 0 w 99"/>
                <a:gd name="T11" fmla="*/ 20 h 20"/>
                <a:gd name="T12" fmla="*/ 99 w 9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9" h="20">
                  <a:moveTo>
                    <a:pt x="99" y="20"/>
                  </a:moveTo>
                  <a:cubicBezTo>
                    <a:pt x="99" y="8"/>
                    <a:pt x="99" y="8"/>
                    <a:pt x="99" y="8"/>
                  </a:cubicBezTo>
                  <a:cubicBezTo>
                    <a:pt x="99" y="4"/>
                    <a:pt x="95" y="0"/>
                    <a:pt x="91" y="0"/>
                  </a:cubicBezTo>
                  <a:cubicBezTo>
                    <a:pt x="8" y="0"/>
                    <a:pt x="8" y="0"/>
                    <a:pt x="8" y="0"/>
                  </a:cubicBezTo>
                  <a:cubicBezTo>
                    <a:pt x="3" y="0"/>
                    <a:pt x="0" y="4"/>
                    <a:pt x="0" y="8"/>
                  </a:cubicBezTo>
                  <a:cubicBezTo>
                    <a:pt x="0" y="20"/>
                    <a:pt x="0" y="20"/>
                    <a:pt x="0" y="20"/>
                  </a:cubicBezTo>
                  <a:lnTo>
                    <a:pt x="99" y="2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Rectangle 29"/>
            <p:cNvSpPr>
              <a:spLocks noChangeArrowheads="1"/>
            </p:cNvSpPr>
            <p:nvPr/>
          </p:nvSpPr>
          <p:spPr bwMode="auto">
            <a:xfrm>
              <a:off x="5218113" y="3973513"/>
              <a:ext cx="219075" cy="2857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30"/>
            <p:cNvSpPr>
              <a:spLocks/>
            </p:cNvSpPr>
            <p:nvPr/>
          </p:nvSpPr>
          <p:spPr bwMode="auto">
            <a:xfrm>
              <a:off x="5218113" y="4022725"/>
              <a:ext cx="219075" cy="44450"/>
            </a:xfrm>
            <a:custGeom>
              <a:avLst/>
              <a:gdLst>
                <a:gd name="T0" fmla="*/ 0 w 99"/>
                <a:gd name="T1" fmla="*/ 0 h 20"/>
                <a:gd name="T2" fmla="*/ 0 w 99"/>
                <a:gd name="T3" fmla="*/ 12 h 20"/>
                <a:gd name="T4" fmla="*/ 8 w 99"/>
                <a:gd name="T5" fmla="*/ 20 h 20"/>
                <a:gd name="T6" fmla="*/ 91 w 99"/>
                <a:gd name="T7" fmla="*/ 20 h 20"/>
                <a:gd name="T8" fmla="*/ 99 w 99"/>
                <a:gd name="T9" fmla="*/ 12 h 20"/>
                <a:gd name="T10" fmla="*/ 99 w 99"/>
                <a:gd name="T11" fmla="*/ 0 h 20"/>
                <a:gd name="T12" fmla="*/ 0 w 9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9" h="20">
                  <a:moveTo>
                    <a:pt x="0" y="0"/>
                  </a:moveTo>
                  <a:cubicBezTo>
                    <a:pt x="0" y="12"/>
                    <a:pt x="0" y="12"/>
                    <a:pt x="0" y="12"/>
                  </a:cubicBezTo>
                  <a:cubicBezTo>
                    <a:pt x="0" y="16"/>
                    <a:pt x="3" y="20"/>
                    <a:pt x="8" y="20"/>
                  </a:cubicBezTo>
                  <a:cubicBezTo>
                    <a:pt x="91" y="20"/>
                    <a:pt x="91" y="20"/>
                    <a:pt x="91" y="20"/>
                  </a:cubicBezTo>
                  <a:cubicBezTo>
                    <a:pt x="95" y="20"/>
                    <a:pt x="99" y="16"/>
                    <a:pt x="99" y="12"/>
                  </a:cubicBezTo>
                  <a:cubicBezTo>
                    <a:pt x="99" y="0"/>
                    <a:pt x="99" y="0"/>
                    <a:pt x="99"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31"/>
            <p:cNvSpPr>
              <a:spLocks noEditPoints="1"/>
            </p:cNvSpPr>
            <p:nvPr/>
          </p:nvSpPr>
          <p:spPr bwMode="auto">
            <a:xfrm>
              <a:off x="5046663" y="3181350"/>
              <a:ext cx="560388" cy="700088"/>
            </a:xfrm>
            <a:custGeom>
              <a:avLst/>
              <a:gdLst>
                <a:gd name="T0" fmla="*/ 126 w 253"/>
                <a:gd name="T1" fmla="*/ 0 h 316"/>
                <a:gd name="T2" fmla="*/ 0 w 253"/>
                <a:gd name="T3" fmla="*/ 111 h 316"/>
                <a:gd name="T4" fmla="*/ 70 w 253"/>
                <a:gd name="T5" fmla="*/ 305 h 316"/>
                <a:gd name="T6" fmla="*/ 83 w 253"/>
                <a:gd name="T7" fmla="*/ 316 h 316"/>
                <a:gd name="T8" fmla="*/ 169 w 253"/>
                <a:gd name="T9" fmla="*/ 316 h 316"/>
                <a:gd name="T10" fmla="*/ 182 w 253"/>
                <a:gd name="T11" fmla="*/ 305 h 316"/>
                <a:gd name="T12" fmla="*/ 253 w 253"/>
                <a:gd name="T13" fmla="*/ 111 h 316"/>
                <a:gd name="T14" fmla="*/ 126 w 253"/>
                <a:gd name="T15" fmla="*/ 0 h 316"/>
                <a:gd name="T16" fmla="*/ 113 w 253"/>
                <a:gd name="T17" fmla="*/ 285 h 316"/>
                <a:gd name="T18" fmla="*/ 111 w 253"/>
                <a:gd name="T19" fmla="*/ 285 h 316"/>
                <a:gd name="T20" fmla="*/ 107 w 253"/>
                <a:gd name="T21" fmla="*/ 283 h 316"/>
                <a:gd name="T22" fmla="*/ 66 w 253"/>
                <a:gd name="T23" fmla="*/ 176 h 316"/>
                <a:gd name="T24" fmla="*/ 65 w 253"/>
                <a:gd name="T25" fmla="*/ 176 h 316"/>
                <a:gd name="T26" fmla="*/ 49 w 253"/>
                <a:gd name="T27" fmla="*/ 160 h 316"/>
                <a:gd name="T28" fmla="*/ 65 w 253"/>
                <a:gd name="T29" fmla="*/ 144 h 316"/>
                <a:gd name="T30" fmla="*/ 80 w 253"/>
                <a:gd name="T31" fmla="*/ 160 h 316"/>
                <a:gd name="T32" fmla="*/ 74 w 253"/>
                <a:gd name="T33" fmla="*/ 173 h 316"/>
                <a:gd name="T34" fmla="*/ 115 w 253"/>
                <a:gd name="T35" fmla="*/ 279 h 316"/>
                <a:gd name="T36" fmla="*/ 113 w 253"/>
                <a:gd name="T37" fmla="*/ 285 h 316"/>
                <a:gd name="T38" fmla="*/ 188 w 253"/>
                <a:gd name="T39" fmla="*/ 176 h 316"/>
                <a:gd name="T40" fmla="*/ 187 w 253"/>
                <a:gd name="T41" fmla="*/ 176 h 316"/>
                <a:gd name="T42" fmla="*/ 145 w 253"/>
                <a:gd name="T43" fmla="*/ 283 h 316"/>
                <a:gd name="T44" fmla="*/ 141 w 253"/>
                <a:gd name="T45" fmla="*/ 285 h 316"/>
                <a:gd name="T46" fmla="*/ 140 w 253"/>
                <a:gd name="T47" fmla="*/ 285 h 316"/>
                <a:gd name="T48" fmla="*/ 137 w 253"/>
                <a:gd name="T49" fmla="*/ 279 h 316"/>
                <a:gd name="T50" fmla="*/ 178 w 253"/>
                <a:gd name="T51" fmla="*/ 173 h 316"/>
                <a:gd name="T52" fmla="*/ 172 w 253"/>
                <a:gd name="T53" fmla="*/ 160 h 316"/>
                <a:gd name="T54" fmla="*/ 188 w 253"/>
                <a:gd name="T55" fmla="*/ 144 h 316"/>
                <a:gd name="T56" fmla="*/ 204 w 253"/>
                <a:gd name="T57" fmla="*/ 160 h 316"/>
                <a:gd name="T58" fmla="*/ 188 w 253"/>
                <a:gd name="T59" fmla="*/ 17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316">
                  <a:moveTo>
                    <a:pt x="126" y="0"/>
                  </a:moveTo>
                  <a:cubicBezTo>
                    <a:pt x="41" y="0"/>
                    <a:pt x="0" y="51"/>
                    <a:pt x="0" y="111"/>
                  </a:cubicBezTo>
                  <a:cubicBezTo>
                    <a:pt x="0" y="184"/>
                    <a:pt x="55" y="235"/>
                    <a:pt x="70" y="305"/>
                  </a:cubicBezTo>
                  <a:cubicBezTo>
                    <a:pt x="71" y="311"/>
                    <a:pt x="77" y="316"/>
                    <a:pt x="83" y="316"/>
                  </a:cubicBezTo>
                  <a:cubicBezTo>
                    <a:pt x="169" y="316"/>
                    <a:pt x="169" y="316"/>
                    <a:pt x="169" y="316"/>
                  </a:cubicBezTo>
                  <a:cubicBezTo>
                    <a:pt x="176" y="316"/>
                    <a:pt x="181" y="311"/>
                    <a:pt x="182" y="305"/>
                  </a:cubicBezTo>
                  <a:cubicBezTo>
                    <a:pt x="197" y="235"/>
                    <a:pt x="253" y="184"/>
                    <a:pt x="253" y="111"/>
                  </a:cubicBezTo>
                  <a:cubicBezTo>
                    <a:pt x="253" y="51"/>
                    <a:pt x="201" y="0"/>
                    <a:pt x="126" y="0"/>
                  </a:cubicBezTo>
                  <a:close/>
                  <a:moveTo>
                    <a:pt x="113" y="285"/>
                  </a:moveTo>
                  <a:cubicBezTo>
                    <a:pt x="112" y="285"/>
                    <a:pt x="112" y="285"/>
                    <a:pt x="111" y="285"/>
                  </a:cubicBezTo>
                  <a:cubicBezTo>
                    <a:pt x="109" y="285"/>
                    <a:pt x="108" y="284"/>
                    <a:pt x="107" y="283"/>
                  </a:cubicBezTo>
                  <a:cubicBezTo>
                    <a:pt x="66" y="176"/>
                    <a:pt x="66" y="176"/>
                    <a:pt x="66" y="176"/>
                  </a:cubicBezTo>
                  <a:cubicBezTo>
                    <a:pt x="65" y="176"/>
                    <a:pt x="65" y="176"/>
                    <a:pt x="65" y="176"/>
                  </a:cubicBezTo>
                  <a:cubicBezTo>
                    <a:pt x="56" y="176"/>
                    <a:pt x="49" y="169"/>
                    <a:pt x="49" y="160"/>
                  </a:cubicBezTo>
                  <a:cubicBezTo>
                    <a:pt x="49" y="151"/>
                    <a:pt x="56" y="144"/>
                    <a:pt x="65" y="144"/>
                  </a:cubicBezTo>
                  <a:cubicBezTo>
                    <a:pt x="73" y="144"/>
                    <a:pt x="80" y="151"/>
                    <a:pt x="80" y="160"/>
                  </a:cubicBezTo>
                  <a:cubicBezTo>
                    <a:pt x="80" y="165"/>
                    <a:pt x="78" y="170"/>
                    <a:pt x="74" y="173"/>
                  </a:cubicBezTo>
                  <a:cubicBezTo>
                    <a:pt x="115" y="279"/>
                    <a:pt x="115" y="279"/>
                    <a:pt x="115" y="279"/>
                  </a:cubicBezTo>
                  <a:cubicBezTo>
                    <a:pt x="116" y="282"/>
                    <a:pt x="115" y="284"/>
                    <a:pt x="113" y="285"/>
                  </a:cubicBezTo>
                  <a:close/>
                  <a:moveTo>
                    <a:pt x="188" y="176"/>
                  </a:moveTo>
                  <a:cubicBezTo>
                    <a:pt x="187" y="176"/>
                    <a:pt x="187" y="176"/>
                    <a:pt x="187" y="176"/>
                  </a:cubicBezTo>
                  <a:cubicBezTo>
                    <a:pt x="145" y="283"/>
                    <a:pt x="145" y="283"/>
                    <a:pt x="145" y="283"/>
                  </a:cubicBezTo>
                  <a:cubicBezTo>
                    <a:pt x="145" y="284"/>
                    <a:pt x="143" y="285"/>
                    <a:pt x="141" y="285"/>
                  </a:cubicBezTo>
                  <a:cubicBezTo>
                    <a:pt x="141" y="285"/>
                    <a:pt x="140" y="285"/>
                    <a:pt x="140" y="285"/>
                  </a:cubicBezTo>
                  <a:cubicBezTo>
                    <a:pt x="137" y="284"/>
                    <a:pt x="136" y="282"/>
                    <a:pt x="137" y="279"/>
                  </a:cubicBezTo>
                  <a:cubicBezTo>
                    <a:pt x="178" y="173"/>
                    <a:pt x="178" y="173"/>
                    <a:pt x="178" y="173"/>
                  </a:cubicBezTo>
                  <a:cubicBezTo>
                    <a:pt x="174" y="170"/>
                    <a:pt x="172" y="165"/>
                    <a:pt x="172" y="160"/>
                  </a:cubicBezTo>
                  <a:cubicBezTo>
                    <a:pt x="172" y="151"/>
                    <a:pt x="179" y="144"/>
                    <a:pt x="188" y="144"/>
                  </a:cubicBezTo>
                  <a:cubicBezTo>
                    <a:pt x="197" y="144"/>
                    <a:pt x="204" y="151"/>
                    <a:pt x="204" y="160"/>
                  </a:cubicBezTo>
                  <a:cubicBezTo>
                    <a:pt x="204" y="169"/>
                    <a:pt x="197" y="176"/>
                    <a:pt x="188" y="17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32"/>
            <p:cNvSpPr>
              <a:spLocks/>
            </p:cNvSpPr>
            <p:nvPr/>
          </p:nvSpPr>
          <p:spPr bwMode="auto">
            <a:xfrm>
              <a:off x="5327651" y="4040188"/>
              <a:ext cx="230188" cy="2817813"/>
            </a:xfrm>
            <a:custGeom>
              <a:avLst/>
              <a:gdLst>
                <a:gd name="T0" fmla="*/ 0 w 104"/>
                <a:gd name="T1" fmla="*/ 0 h 1273"/>
                <a:gd name="T2" fmla="*/ 0 w 104"/>
                <a:gd name="T3" fmla="*/ 408 h 1273"/>
                <a:gd name="T4" fmla="*/ 52 w 104"/>
                <a:gd name="T5" fmla="*/ 460 h 1273"/>
                <a:gd name="T6" fmla="*/ 52 w 104"/>
                <a:gd name="T7" fmla="*/ 460 h 1273"/>
                <a:gd name="T8" fmla="*/ 104 w 104"/>
                <a:gd name="T9" fmla="*/ 512 h 1273"/>
                <a:gd name="T10" fmla="*/ 104 w 104"/>
                <a:gd name="T11" fmla="*/ 1273 h 1273"/>
              </a:gdLst>
              <a:ahLst/>
              <a:cxnLst>
                <a:cxn ang="0">
                  <a:pos x="T0" y="T1"/>
                </a:cxn>
                <a:cxn ang="0">
                  <a:pos x="T2" y="T3"/>
                </a:cxn>
                <a:cxn ang="0">
                  <a:pos x="T4" y="T5"/>
                </a:cxn>
                <a:cxn ang="0">
                  <a:pos x="T6" y="T7"/>
                </a:cxn>
                <a:cxn ang="0">
                  <a:pos x="T8" y="T9"/>
                </a:cxn>
                <a:cxn ang="0">
                  <a:pos x="T10" y="T11"/>
                </a:cxn>
              </a:cxnLst>
              <a:rect l="0" t="0" r="r" b="b"/>
              <a:pathLst>
                <a:path w="104" h="1273">
                  <a:moveTo>
                    <a:pt x="0" y="0"/>
                  </a:moveTo>
                  <a:cubicBezTo>
                    <a:pt x="0" y="408"/>
                    <a:pt x="0" y="408"/>
                    <a:pt x="0" y="408"/>
                  </a:cubicBezTo>
                  <a:cubicBezTo>
                    <a:pt x="0" y="437"/>
                    <a:pt x="23" y="460"/>
                    <a:pt x="52" y="460"/>
                  </a:cubicBezTo>
                  <a:cubicBezTo>
                    <a:pt x="52" y="460"/>
                    <a:pt x="52" y="460"/>
                    <a:pt x="52" y="460"/>
                  </a:cubicBezTo>
                  <a:cubicBezTo>
                    <a:pt x="81" y="460"/>
                    <a:pt x="104" y="483"/>
                    <a:pt x="104" y="512"/>
                  </a:cubicBezTo>
                  <a:cubicBezTo>
                    <a:pt x="104" y="1273"/>
                    <a:pt x="104" y="1273"/>
                    <a:pt x="104" y="1273"/>
                  </a:cubicBezTo>
                </a:path>
              </a:pathLst>
            </a:custGeom>
            <a:noFill/>
            <a:ln w="10636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33"/>
            <p:cNvSpPr>
              <a:spLocks/>
            </p:cNvSpPr>
            <p:nvPr/>
          </p:nvSpPr>
          <p:spPr bwMode="auto">
            <a:xfrm>
              <a:off x="4681538" y="3109913"/>
              <a:ext cx="2043113" cy="3748088"/>
            </a:xfrm>
            <a:custGeom>
              <a:avLst/>
              <a:gdLst>
                <a:gd name="T0" fmla="*/ 0 w 922"/>
                <a:gd name="T1" fmla="*/ 0 h 1693"/>
                <a:gd name="T2" fmla="*/ 0 w 922"/>
                <a:gd name="T3" fmla="*/ 587 h 1693"/>
                <a:gd name="T4" fmla="*/ 77 w 922"/>
                <a:gd name="T5" fmla="*/ 663 h 1693"/>
                <a:gd name="T6" fmla="*/ 845 w 922"/>
                <a:gd name="T7" fmla="*/ 663 h 1693"/>
                <a:gd name="T8" fmla="*/ 922 w 922"/>
                <a:gd name="T9" fmla="*/ 740 h 1693"/>
                <a:gd name="T10" fmla="*/ 922 w 922"/>
                <a:gd name="T11" fmla="*/ 1693 h 1693"/>
              </a:gdLst>
              <a:ahLst/>
              <a:cxnLst>
                <a:cxn ang="0">
                  <a:pos x="T0" y="T1"/>
                </a:cxn>
                <a:cxn ang="0">
                  <a:pos x="T2" y="T3"/>
                </a:cxn>
                <a:cxn ang="0">
                  <a:pos x="T4" y="T5"/>
                </a:cxn>
                <a:cxn ang="0">
                  <a:pos x="T6" y="T7"/>
                </a:cxn>
                <a:cxn ang="0">
                  <a:pos x="T8" y="T9"/>
                </a:cxn>
                <a:cxn ang="0">
                  <a:pos x="T10" y="T11"/>
                </a:cxn>
              </a:cxnLst>
              <a:rect l="0" t="0" r="r" b="b"/>
              <a:pathLst>
                <a:path w="922" h="1693">
                  <a:moveTo>
                    <a:pt x="0" y="0"/>
                  </a:moveTo>
                  <a:cubicBezTo>
                    <a:pt x="0" y="587"/>
                    <a:pt x="0" y="587"/>
                    <a:pt x="0" y="587"/>
                  </a:cubicBezTo>
                  <a:cubicBezTo>
                    <a:pt x="0" y="629"/>
                    <a:pt x="35" y="663"/>
                    <a:pt x="77" y="663"/>
                  </a:cubicBezTo>
                  <a:cubicBezTo>
                    <a:pt x="845" y="663"/>
                    <a:pt x="845" y="663"/>
                    <a:pt x="845" y="663"/>
                  </a:cubicBezTo>
                  <a:cubicBezTo>
                    <a:pt x="887" y="663"/>
                    <a:pt x="922" y="698"/>
                    <a:pt x="922" y="740"/>
                  </a:cubicBezTo>
                  <a:cubicBezTo>
                    <a:pt x="922" y="1693"/>
                    <a:pt x="922" y="1693"/>
                    <a:pt x="922" y="1693"/>
                  </a:cubicBezTo>
                </a:path>
              </a:pathLst>
            </a:custGeom>
            <a:noFill/>
            <a:ln w="4603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4"/>
            <p:cNvSpPr>
              <a:spLocks noEditPoints="1"/>
            </p:cNvSpPr>
            <p:nvPr/>
          </p:nvSpPr>
          <p:spPr bwMode="auto">
            <a:xfrm>
              <a:off x="4437063" y="2339975"/>
              <a:ext cx="492125" cy="606425"/>
            </a:xfrm>
            <a:custGeom>
              <a:avLst/>
              <a:gdLst>
                <a:gd name="T0" fmla="*/ 147 w 222"/>
                <a:gd name="T1" fmla="*/ 274 h 274"/>
                <a:gd name="T2" fmla="*/ 74 w 222"/>
                <a:gd name="T3" fmla="*/ 274 h 274"/>
                <a:gd name="T4" fmla="*/ 60 w 222"/>
                <a:gd name="T5" fmla="*/ 262 h 274"/>
                <a:gd name="T6" fmla="*/ 31 w 222"/>
                <a:gd name="T7" fmla="*/ 193 h 274"/>
                <a:gd name="T8" fmla="*/ 0 w 222"/>
                <a:gd name="T9" fmla="*/ 97 h 274"/>
                <a:gd name="T10" fmla="*/ 111 w 222"/>
                <a:gd name="T11" fmla="*/ 0 h 274"/>
                <a:gd name="T12" fmla="*/ 222 w 222"/>
                <a:gd name="T13" fmla="*/ 97 h 274"/>
                <a:gd name="T14" fmla="*/ 191 w 222"/>
                <a:gd name="T15" fmla="*/ 193 h 274"/>
                <a:gd name="T16" fmla="*/ 162 w 222"/>
                <a:gd name="T17" fmla="*/ 262 h 274"/>
                <a:gd name="T18" fmla="*/ 147 w 222"/>
                <a:gd name="T19" fmla="*/ 274 h 274"/>
                <a:gd name="T20" fmla="*/ 111 w 222"/>
                <a:gd name="T21" fmla="*/ 8 h 274"/>
                <a:gd name="T22" fmla="*/ 8 w 222"/>
                <a:gd name="T23" fmla="*/ 97 h 274"/>
                <a:gd name="T24" fmla="*/ 38 w 222"/>
                <a:gd name="T25" fmla="*/ 189 h 274"/>
                <a:gd name="T26" fmla="*/ 67 w 222"/>
                <a:gd name="T27" fmla="*/ 260 h 274"/>
                <a:gd name="T28" fmla="*/ 74 w 222"/>
                <a:gd name="T29" fmla="*/ 266 h 274"/>
                <a:gd name="T30" fmla="*/ 147 w 222"/>
                <a:gd name="T31" fmla="*/ 266 h 274"/>
                <a:gd name="T32" fmla="*/ 154 w 222"/>
                <a:gd name="T33" fmla="*/ 260 h 274"/>
                <a:gd name="T34" fmla="*/ 184 w 222"/>
                <a:gd name="T35" fmla="*/ 189 h 274"/>
                <a:gd name="T36" fmla="*/ 214 w 222"/>
                <a:gd name="T37" fmla="*/ 97 h 274"/>
                <a:gd name="T38" fmla="*/ 111 w 222"/>
                <a:gd name="T39" fmla="*/ 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 h="274">
                  <a:moveTo>
                    <a:pt x="147" y="274"/>
                  </a:moveTo>
                  <a:cubicBezTo>
                    <a:pt x="74" y="274"/>
                    <a:pt x="74" y="274"/>
                    <a:pt x="74" y="274"/>
                  </a:cubicBezTo>
                  <a:cubicBezTo>
                    <a:pt x="67" y="274"/>
                    <a:pt x="61" y="269"/>
                    <a:pt x="60" y="262"/>
                  </a:cubicBezTo>
                  <a:cubicBezTo>
                    <a:pt x="54" y="237"/>
                    <a:pt x="43" y="215"/>
                    <a:pt x="31" y="193"/>
                  </a:cubicBezTo>
                  <a:cubicBezTo>
                    <a:pt x="16" y="164"/>
                    <a:pt x="0" y="133"/>
                    <a:pt x="0" y="97"/>
                  </a:cubicBezTo>
                  <a:cubicBezTo>
                    <a:pt x="0" y="38"/>
                    <a:pt x="44" y="0"/>
                    <a:pt x="111" y="0"/>
                  </a:cubicBezTo>
                  <a:cubicBezTo>
                    <a:pt x="174" y="0"/>
                    <a:pt x="222" y="41"/>
                    <a:pt x="222" y="97"/>
                  </a:cubicBezTo>
                  <a:cubicBezTo>
                    <a:pt x="222" y="133"/>
                    <a:pt x="206" y="164"/>
                    <a:pt x="191" y="193"/>
                  </a:cubicBezTo>
                  <a:cubicBezTo>
                    <a:pt x="179" y="215"/>
                    <a:pt x="167" y="237"/>
                    <a:pt x="162" y="262"/>
                  </a:cubicBezTo>
                  <a:cubicBezTo>
                    <a:pt x="161" y="269"/>
                    <a:pt x="155" y="274"/>
                    <a:pt x="147" y="274"/>
                  </a:cubicBezTo>
                  <a:close/>
                  <a:moveTo>
                    <a:pt x="111" y="8"/>
                  </a:moveTo>
                  <a:cubicBezTo>
                    <a:pt x="35" y="8"/>
                    <a:pt x="8" y="54"/>
                    <a:pt x="8" y="97"/>
                  </a:cubicBezTo>
                  <a:cubicBezTo>
                    <a:pt x="8" y="131"/>
                    <a:pt x="23" y="159"/>
                    <a:pt x="38" y="189"/>
                  </a:cubicBezTo>
                  <a:cubicBezTo>
                    <a:pt x="50" y="211"/>
                    <a:pt x="62" y="234"/>
                    <a:pt x="67" y="260"/>
                  </a:cubicBezTo>
                  <a:cubicBezTo>
                    <a:pt x="68" y="264"/>
                    <a:pt x="71" y="266"/>
                    <a:pt x="74" y="266"/>
                  </a:cubicBezTo>
                  <a:cubicBezTo>
                    <a:pt x="147" y="266"/>
                    <a:pt x="147" y="266"/>
                    <a:pt x="147" y="266"/>
                  </a:cubicBezTo>
                  <a:cubicBezTo>
                    <a:pt x="151" y="266"/>
                    <a:pt x="154" y="264"/>
                    <a:pt x="154" y="260"/>
                  </a:cubicBezTo>
                  <a:cubicBezTo>
                    <a:pt x="160" y="234"/>
                    <a:pt x="172" y="211"/>
                    <a:pt x="184" y="189"/>
                  </a:cubicBezTo>
                  <a:cubicBezTo>
                    <a:pt x="199" y="159"/>
                    <a:pt x="214" y="131"/>
                    <a:pt x="214" y="97"/>
                  </a:cubicBezTo>
                  <a:cubicBezTo>
                    <a:pt x="214" y="46"/>
                    <a:pt x="170" y="8"/>
                    <a:pt x="111" y="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5"/>
            <p:cNvSpPr>
              <a:spLocks/>
            </p:cNvSpPr>
            <p:nvPr/>
          </p:nvSpPr>
          <p:spPr bwMode="auto">
            <a:xfrm>
              <a:off x="4581526" y="2967038"/>
              <a:ext cx="203200" cy="61913"/>
            </a:xfrm>
            <a:custGeom>
              <a:avLst/>
              <a:gdLst>
                <a:gd name="T0" fmla="*/ 88 w 92"/>
                <a:gd name="T1" fmla="*/ 28 h 28"/>
                <a:gd name="T2" fmla="*/ 84 w 92"/>
                <a:gd name="T3" fmla="*/ 24 h 28"/>
                <a:gd name="T4" fmla="*/ 84 w 92"/>
                <a:gd name="T5" fmla="*/ 13 h 28"/>
                <a:gd name="T6" fmla="*/ 78 w 92"/>
                <a:gd name="T7" fmla="*/ 8 h 28"/>
                <a:gd name="T8" fmla="*/ 14 w 92"/>
                <a:gd name="T9" fmla="*/ 8 h 28"/>
                <a:gd name="T10" fmla="*/ 8 w 92"/>
                <a:gd name="T11" fmla="*/ 13 h 28"/>
                <a:gd name="T12" fmla="*/ 8 w 92"/>
                <a:gd name="T13" fmla="*/ 24 h 28"/>
                <a:gd name="T14" fmla="*/ 4 w 92"/>
                <a:gd name="T15" fmla="*/ 28 h 28"/>
                <a:gd name="T16" fmla="*/ 0 w 92"/>
                <a:gd name="T17" fmla="*/ 24 h 28"/>
                <a:gd name="T18" fmla="*/ 0 w 92"/>
                <a:gd name="T19" fmla="*/ 13 h 28"/>
                <a:gd name="T20" fmla="*/ 14 w 92"/>
                <a:gd name="T21" fmla="*/ 0 h 28"/>
                <a:gd name="T22" fmla="*/ 78 w 92"/>
                <a:gd name="T23" fmla="*/ 0 h 28"/>
                <a:gd name="T24" fmla="*/ 92 w 92"/>
                <a:gd name="T25" fmla="*/ 13 h 28"/>
                <a:gd name="T26" fmla="*/ 92 w 92"/>
                <a:gd name="T27" fmla="*/ 24 h 28"/>
                <a:gd name="T28" fmla="*/ 88 w 92"/>
                <a:gd name="T2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28">
                  <a:moveTo>
                    <a:pt x="88" y="28"/>
                  </a:moveTo>
                  <a:cubicBezTo>
                    <a:pt x="86" y="28"/>
                    <a:pt x="84" y="26"/>
                    <a:pt x="84" y="24"/>
                  </a:cubicBezTo>
                  <a:cubicBezTo>
                    <a:pt x="84" y="13"/>
                    <a:pt x="84" y="13"/>
                    <a:pt x="84" y="13"/>
                  </a:cubicBezTo>
                  <a:cubicBezTo>
                    <a:pt x="84" y="10"/>
                    <a:pt x="81" y="8"/>
                    <a:pt x="78" y="8"/>
                  </a:cubicBezTo>
                  <a:cubicBezTo>
                    <a:pt x="14" y="8"/>
                    <a:pt x="14" y="8"/>
                    <a:pt x="14" y="8"/>
                  </a:cubicBezTo>
                  <a:cubicBezTo>
                    <a:pt x="10" y="8"/>
                    <a:pt x="8" y="10"/>
                    <a:pt x="8" y="13"/>
                  </a:cubicBezTo>
                  <a:cubicBezTo>
                    <a:pt x="8" y="24"/>
                    <a:pt x="8" y="24"/>
                    <a:pt x="8" y="24"/>
                  </a:cubicBezTo>
                  <a:cubicBezTo>
                    <a:pt x="8" y="26"/>
                    <a:pt x="6" y="28"/>
                    <a:pt x="4" y="28"/>
                  </a:cubicBezTo>
                  <a:cubicBezTo>
                    <a:pt x="2" y="28"/>
                    <a:pt x="0" y="26"/>
                    <a:pt x="0" y="24"/>
                  </a:cubicBezTo>
                  <a:cubicBezTo>
                    <a:pt x="0" y="13"/>
                    <a:pt x="0" y="13"/>
                    <a:pt x="0" y="13"/>
                  </a:cubicBezTo>
                  <a:cubicBezTo>
                    <a:pt x="0" y="6"/>
                    <a:pt x="6" y="0"/>
                    <a:pt x="14" y="0"/>
                  </a:cubicBezTo>
                  <a:cubicBezTo>
                    <a:pt x="78" y="0"/>
                    <a:pt x="78" y="0"/>
                    <a:pt x="78" y="0"/>
                  </a:cubicBezTo>
                  <a:cubicBezTo>
                    <a:pt x="86" y="0"/>
                    <a:pt x="92" y="6"/>
                    <a:pt x="92" y="13"/>
                  </a:cubicBezTo>
                  <a:cubicBezTo>
                    <a:pt x="92" y="24"/>
                    <a:pt x="92" y="24"/>
                    <a:pt x="92" y="24"/>
                  </a:cubicBezTo>
                  <a:cubicBezTo>
                    <a:pt x="92" y="26"/>
                    <a:pt x="90" y="28"/>
                    <a:pt x="88" y="28"/>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6"/>
            <p:cNvSpPr>
              <a:spLocks noEditPoints="1"/>
            </p:cNvSpPr>
            <p:nvPr/>
          </p:nvSpPr>
          <p:spPr bwMode="auto">
            <a:xfrm>
              <a:off x="4581526" y="3011488"/>
              <a:ext cx="203200" cy="103188"/>
            </a:xfrm>
            <a:custGeom>
              <a:avLst/>
              <a:gdLst>
                <a:gd name="T0" fmla="*/ 79 w 92"/>
                <a:gd name="T1" fmla="*/ 47 h 47"/>
                <a:gd name="T2" fmla="*/ 12 w 92"/>
                <a:gd name="T3" fmla="*/ 47 h 47"/>
                <a:gd name="T4" fmla="*/ 0 w 92"/>
                <a:gd name="T5" fmla="*/ 35 h 47"/>
                <a:gd name="T6" fmla="*/ 0 w 92"/>
                <a:gd name="T7" fmla="*/ 4 h 47"/>
                <a:gd name="T8" fmla="*/ 4 w 92"/>
                <a:gd name="T9" fmla="*/ 0 h 47"/>
                <a:gd name="T10" fmla="*/ 88 w 92"/>
                <a:gd name="T11" fmla="*/ 0 h 47"/>
                <a:gd name="T12" fmla="*/ 92 w 92"/>
                <a:gd name="T13" fmla="*/ 4 h 47"/>
                <a:gd name="T14" fmla="*/ 92 w 92"/>
                <a:gd name="T15" fmla="*/ 35 h 47"/>
                <a:gd name="T16" fmla="*/ 79 w 92"/>
                <a:gd name="T17" fmla="*/ 47 h 47"/>
                <a:gd name="T18" fmla="*/ 8 w 92"/>
                <a:gd name="T19" fmla="*/ 8 h 47"/>
                <a:gd name="T20" fmla="*/ 8 w 92"/>
                <a:gd name="T21" fmla="*/ 35 h 47"/>
                <a:gd name="T22" fmla="*/ 12 w 92"/>
                <a:gd name="T23" fmla="*/ 39 h 47"/>
                <a:gd name="T24" fmla="*/ 79 w 92"/>
                <a:gd name="T25" fmla="*/ 39 h 47"/>
                <a:gd name="T26" fmla="*/ 84 w 92"/>
                <a:gd name="T27" fmla="*/ 35 h 47"/>
                <a:gd name="T28" fmla="*/ 84 w 92"/>
                <a:gd name="T29" fmla="*/ 8 h 47"/>
                <a:gd name="T30" fmla="*/ 8 w 92"/>
                <a:gd name="T31"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47">
                  <a:moveTo>
                    <a:pt x="79" y="47"/>
                  </a:moveTo>
                  <a:cubicBezTo>
                    <a:pt x="12" y="47"/>
                    <a:pt x="12" y="47"/>
                    <a:pt x="12" y="47"/>
                  </a:cubicBezTo>
                  <a:cubicBezTo>
                    <a:pt x="6" y="47"/>
                    <a:pt x="0" y="41"/>
                    <a:pt x="0" y="35"/>
                  </a:cubicBezTo>
                  <a:cubicBezTo>
                    <a:pt x="0" y="4"/>
                    <a:pt x="0" y="4"/>
                    <a:pt x="0" y="4"/>
                  </a:cubicBezTo>
                  <a:cubicBezTo>
                    <a:pt x="0" y="1"/>
                    <a:pt x="2" y="0"/>
                    <a:pt x="4" y="0"/>
                  </a:cubicBezTo>
                  <a:cubicBezTo>
                    <a:pt x="88" y="0"/>
                    <a:pt x="88" y="0"/>
                    <a:pt x="88" y="0"/>
                  </a:cubicBezTo>
                  <a:cubicBezTo>
                    <a:pt x="90" y="0"/>
                    <a:pt x="92" y="1"/>
                    <a:pt x="92" y="4"/>
                  </a:cubicBezTo>
                  <a:cubicBezTo>
                    <a:pt x="92" y="35"/>
                    <a:pt x="92" y="35"/>
                    <a:pt x="92" y="35"/>
                  </a:cubicBezTo>
                  <a:cubicBezTo>
                    <a:pt x="92" y="41"/>
                    <a:pt x="86" y="47"/>
                    <a:pt x="79" y="47"/>
                  </a:cubicBezTo>
                  <a:close/>
                  <a:moveTo>
                    <a:pt x="8" y="8"/>
                  </a:moveTo>
                  <a:cubicBezTo>
                    <a:pt x="8" y="35"/>
                    <a:pt x="8" y="35"/>
                    <a:pt x="8" y="35"/>
                  </a:cubicBezTo>
                  <a:cubicBezTo>
                    <a:pt x="8" y="37"/>
                    <a:pt x="10" y="39"/>
                    <a:pt x="12" y="39"/>
                  </a:cubicBezTo>
                  <a:cubicBezTo>
                    <a:pt x="79" y="39"/>
                    <a:pt x="79" y="39"/>
                    <a:pt x="79" y="39"/>
                  </a:cubicBezTo>
                  <a:cubicBezTo>
                    <a:pt x="82" y="39"/>
                    <a:pt x="84" y="37"/>
                    <a:pt x="84" y="35"/>
                  </a:cubicBezTo>
                  <a:cubicBezTo>
                    <a:pt x="84" y="8"/>
                    <a:pt x="84" y="8"/>
                    <a:pt x="84" y="8"/>
                  </a:cubicBezTo>
                  <a:lnTo>
                    <a:pt x="8" y="8"/>
                  </a:ln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37"/>
            <p:cNvSpPr>
              <a:spLocks/>
            </p:cNvSpPr>
            <p:nvPr/>
          </p:nvSpPr>
          <p:spPr bwMode="auto">
            <a:xfrm>
              <a:off x="4586288" y="3051175"/>
              <a:ext cx="195263" cy="17463"/>
            </a:xfrm>
            <a:custGeom>
              <a:avLst/>
              <a:gdLst>
                <a:gd name="T0" fmla="*/ 84 w 88"/>
                <a:gd name="T1" fmla="*/ 8 h 8"/>
                <a:gd name="T2" fmla="*/ 4 w 88"/>
                <a:gd name="T3" fmla="*/ 8 h 8"/>
                <a:gd name="T4" fmla="*/ 0 w 88"/>
                <a:gd name="T5" fmla="*/ 4 h 8"/>
                <a:gd name="T6" fmla="*/ 4 w 88"/>
                <a:gd name="T7" fmla="*/ 0 h 8"/>
                <a:gd name="T8" fmla="*/ 84 w 88"/>
                <a:gd name="T9" fmla="*/ 0 h 8"/>
                <a:gd name="T10" fmla="*/ 88 w 88"/>
                <a:gd name="T11" fmla="*/ 4 h 8"/>
                <a:gd name="T12" fmla="*/ 84 w 8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8" h="8">
                  <a:moveTo>
                    <a:pt x="84" y="8"/>
                  </a:moveTo>
                  <a:cubicBezTo>
                    <a:pt x="4" y="8"/>
                    <a:pt x="4" y="8"/>
                    <a:pt x="4" y="8"/>
                  </a:cubicBezTo>
                  <a:cubicBezTo>
                    <a:pt x="2" y="8"/>
                    <a:pt x="0" y="6"/>
                    <a:pt x="0" y="4"/>
                  </a:cubicBezTo>
                  <a:cubicBezTo>
                    <a:pt x="0" y="2"/>
                    <a:pt x="2" y="0"/>
                    <a:pt x="4" y="0"/>
                  </a:cubicBezTo>
                  <a:cubicBezTo>
                    <a:pt x="84" y="0"/>
                    <a:pt x="84" y="0"/>
                    <a:pt x="84" y="0"/>
                  </a:cubicBezTo>
                  <a:cubicBezTo>
                    <a:pt x="86" y="0"/>
                    <a:pt x="88" y="2"/>
                    <a:pt x="88" y="4"/>
                  </a:cubicBezTo>
                  <a:cubicBezTo>
                    <a:pt x="88" y="6"/>
                    <a:pt x="86" y="8"/>
                    <a:pt x="84" y="8"/>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38"/>
            <p:cNvSpPr>
              <a:spLocks/>
            </p:cNvSpPr>
            <p:nvPr/>
          </p:nvSpPr>
          <p:spPr bwMode="auto">
            <a:xfrm>
              <a:off x="4700588" y="2636838"/>
              <a:ext cx="106363" cy="246063"/>
            </a:xfrm>
            <a:custGeom>
              <a:avLst/>
              <a:gdLst>
                <a:gd name="T0" fmla="*/ 5 w 48"/>
                <a:gd name="T1" fmla="*/ 111 h 111"/>
                <a:gd name="T2" fmla="*/ 3 w 48"/>
                <a:gd name="T3" fmla="*/ 110 h 111"/>
                <a:gd name="T4" fmla="*/ 1 w 48"/>
                <a:gd name="T5" fmla="*/ 105 h 111"/>
                <a:gd name="T6" fmla="*/ 40 w 48"/>
                <a:gd name="T7" fmla="*/ 3 h 111"/>
                <a:gd name="T8" fmla="*/ 45 w 48"/>
                <a:gd name="T9" fmla="*/ 1 h 111"/>
                <a:gd name="T10" fmla="*/ 48 w 48"/>
                <a:gd name="T11" fmla="*/ 6 h 111"/>
                <a:gd name="T12" fmla="*/ 8 w 48"/>
                <a:gd name="T13" fmla="*/ 108 h 111"/>
                <a:gd name="T14" fmla="*/ 5 w 48"/>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1">
                  <a:moveTo>
                    <a:pt x="5" y="111"/>
                  </a:moveTo>
                  <a:cubicBezTo>
                    <a:pt x="4" y="111"/>
                    <a:pt x="4" y="111"/>
                    <a:pt x="3" y="110"/>
                  </a:cubicBezTo>
                  <a:cubicBezTo>
                    <a:pt x="1" y="110"/>
                    <a:pt x="0" y="107"/>
                    <a:pt x="1" y="105"/>
                  </a:cubicBezTo>
                  <a:cubicBezTo>
                    <a:pt x="40" y="3"/>
                    <a:pt x="40" y="3"/>
                    <a:pt x="40" y="3"/>
                  </a:cubicBezTo>
                  <a:cubicBezTo>
                    <a:pt x="41" y="1"/>
                    <a:pt x="43" y="0"/>
                    <a:pt x="45" y="1"/>
                  </a:cubicBezTo>
                  <a:cubicBezTo>
                    <a:pt x="47" y="2"/>
                    <a:pt x="48" y="4"/>
                    <a:pt x="48" y="6"/>
                  </a:cubicBezTo>
                  <a:cubicBezTo>
                    <a:pt x="8" y="108"/>
                    <a:pt x="8" y="108"/>
                    <a:pt x="8" y="108"/>
                  </a:cubicBezTo>
                  <a:cubicBezTo>
                    <a:pt x="8" y="110"/>
                    <a:pt x="6" y="111"/>
                    <a:pt x="5" y="111"/>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39"/>
            <p:cNvSpPr>
              <a:spLocks/>
            </p:cNvSpPr>
            <p:nvPr/>
          </p:nvSpPr>
          <p:spPr bwMode="auto">
            <a:xfrm>
              <a:off x="4557713" y="2636838"/>
              <a:ext cx="107950" cy="246063"/>
            </a:xfrm>
            <a:custGeom>
              <a:avLst/>
              <a:gdLst>
                <a:gd name="T0" fmla="*/ 44 w 49"/>
                <a:gd name="T1" fmla="*/ 111 h 111"/>
                <a:gd name="T2" fmla="*/ 41 w 49"/>
                <a:gd name="T3" fmla="*/ 108 h 111"/>
                <a:gd name="T4" fmla="*/ 1 w 49"/>
                <a:gd name="T5" fmla="*/ 6 h 111"/>
                <a:gd name="T6" fmla="*/ 3 w 49"/>
                <a:gd name="T7" fmla="*/ 1 h 111"/>
                <a:gd name="T8" fmla="*/ 9 w 49"/>
                <a:gd name="T9" fmla="*/ 3 h 111"/>
                <a:gd name="T10" fmla="*/ 48 w 49"/>
                <a:gd name="T11" fmla="*/ 105 h 111"/>
                <a:gd name="T12" fmla="*/ 46 w 49"/>
                <a:gd name="T13" fmla="*/ 110 h 111"/>
                <a:gd name="T14" fmla="*/ 44 w 49"/>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11">
                  <a:moveTo>
                    <a:pt x="44" y="111"/>
                  </a:moveTo>
                  <a:cubicBezTo>
                    <a:pt x="43" y="111"/>
                    <a:pt x="41" y="110"/>
                    <a:pt x="41" y="108"/>
                  </a:cubicBezTo>
                  <a:cubicBezTo>
                    <a:pt x="1" y="6"/>
                    <a:pt x="1" y="6"/>
                    <a:pt x="1" y="6"/>
                  </a:cubicBezTo>
                  <a:cubicBezTo>
                    <a:pt x="0" y="4"/>
                    <a:pt x="1" y="2"/>
                    <a:pt x="3" y="1"/>
                  </a:cubicBezTo>
                  <a:cubicBezTo>
                    <a:pt x="5" y="0"/>
                    <a:pt x="8" y="1"/>
                    <a:pt x="9" y="3"/>
                  </a:cubicBezTo>
                  <a:cubicBezTo>
                    <a:pt x="48" y="105"/>
                    <a:pt x="48" y="105"/>
                    <a:pt x="48" y="105"/>
                  </a:cubicBezTo>
                  <a:cubicBezTo>
                    <a:pt x="49" y="107"/>
                    <a:pt x="48" y="110"/>
                    <a:pt x="46" y="110"/>
                  </a:cubicBezTo>
                  <a:cubicBezTo>
                    <a:pt x="45" y="111"/>
                    <a:pt x="45" y="111"/>
                    <a:pt x="44" y="111"/>
                  </a:cubicBezTo>
                  <a:close/>
                </a:path>
              </a:pathLst>
            </a:cu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Oval 40"/>
            <p:cNvSpPr>
              <a:spLocks noChangeArrowheads="1"/>
            </p:cNvSpPr>
            <p:nvPr/>
          </p:nvSpPr>
          <p:spPr bwMode="auto">
            <a:xfrm>
              <a:off x="4770438" y="2616200"/>
              <a:ext cx="57150" cy="60325"/>
            </a:xfrm>
            <a:prstGeom prst="ellipse">
              <a:avLst/>
            </a:pr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Oval 41"/>
            <p:cNvSpPr>
              <a:spLocks noChangeArrowheads="1"/>
            </p:cNvSpPr>
            <p:nvPr/>
          </p:nvSpPr>
          <p:spPr bwMode="auto">
            <a:xfrm>
              <a:off x="4537076" y="2616200"/>
              <a:ext cx="60325" cy="60325"/>
            </a:xfrm>
            <a:prstGeom prst="ellipse">
              <a:avLst/>
            </a:prstGeom>
            <a:solidFill>
              <a:srgbClr val="00BCD4"/>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42"/>
            <p:cNvSpPr>
              <a:spLocks/>
            </p:cNvSpPr>
            <p:nvPr/>
          </p:nvSpPr>
          <p:spPr bwMode="auto">
            <a:xfrm>
              <a:off x="7542213" y="5167313"/>
              <a:ext cx="365125" cy="47625"/>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43"/>
            <p:cNvSpPr>
              <a:spLocks/>
            </p:cNvSpPr>
            <p:nvPr/>
          </p:nvSpPr>
          <p:spPr bwMode="auto">
            <a:xfrm>
              <a:off x="7600951" y="5235575"/>
              <a:ext cx="246063" cy="49213"/>
            </a:xfrm>
            <a:custGeom>
              <a:avLst/>
              <a:gdLst>
                <a:gd name="T0" fmla="*/ 102 w 111"/>
                <a:gd name="T1" fmla="*/ 22 h 22"/>
                <a:gd name="T2" fmla="*/ 9 w 111"/>
                <a:gd name="T3" fmla="*/ 22 h 22"/>
                <a:gd name="T4" fmla="*/ 0 w 111"/>
                <a:gd name="T5" fmla="*/ 13 h 22"/>
                <a:gd name="T6" fmla="*/ 0 w 111"/>
                <a:gd name="T7" fmla="*/ 9 h 22"/>
                <a:gd name="T8" fmla="*/ 9 w 111"/>
                <a:gd name="T9" fmla="*/ 0 h 22"/>
                <a:gd name="T10" fmla="*/ 102 w 111"/>
                <a:gd name="T11" fmla="*/ 0 h 22"/>
                <a:gd name="T12" fmla="*/ 111 w 111"/>
                <a:gd name="T13" fmla="*/ 9 h 22"/>
                <a:gd name="T14" fmla="*/ 111 w 111"/>
                <a:gd name="T15" fmla="*/ 13 h 22"/>
                <a:gd name="T16" fmla="*/ 102 w 11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2">
                  <a:moveTo>
                    <a:pt x="102" y="22"/>
                  </a:moveTo>
                  <a:cubicBezTo>
                    <a:pt x="9" y="22"/>
                    <a:pt x="9" y="22"/>
                    <a:pt x="9" y="22"/>
                  </a:cubicBezTo>
                  <a:cubicBezTo>
                    <a:pt x="4" y="22"/>
                    <a:pt x="0" y="18"/>
                    <a:pt x="0" y="13"/>
                  </a:cubicBezTo>
                  <a:cubicBezTo>
                    <a:pt x="0" y="9"/>
                    <a:pt x="0" y="9"/>
                    <a:pt x="0" y="9"/>
                  </a:cubicBezTo>
                  <a:cubicBezTo>
                    <a:pt x="0" y="4"/>
                    <a:pt x="4" y="0"/>
                    <a:pt x="9" y="0"/>
                  </a:cubicBezTo>
                  <a:cubicBezTo>
                    <a:pt x="102" y="0"/>
                    <a:pt x="102" y="0"/>
                    <a:pt x="102" y="0"/>
                  </a:cubicBezTo>
                  <a:cubicBezTo>
                    <a:pt x="107" y="0"/>
                    <a:pt x="111" y="4"/>
                    <a:pt x="111" y="9"/>
                  </a:cubicBezTo>
                  <a:cubicBezTo>
                    <a:pt x="111" y="13"/>
                    <a:pt x="111" y="13"/>
                    <a:pt x="111" y="13"/>
                  </a:cubicBezTo>
                  <a:cubicBezTo>
                    <a:pt x="111" y="18"/>
                    <a:pt x="107" y="22"/>
                    <a:pt x="102"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44"/>
            <p:cNvSpPr>
              <a:spLocks/>
            </p:cNvSpPr>
            <p:nvPr/>
          </p:nvSpPr>
          <p:spPr bwMode="auto">
            <a:xfrm>
              <a:off x="7542213" y="5100638"/>
              <a:ext cx="365125" cy="49213"/>
            </a:xfrm>
            <a:custGeom>
              <a:avLst/>
              <a:gdLst>
                <a:gd name="T0" fmla="*/ 154 w 165"/>
                <a:gd name="T1" fmla="*/ 22 h 22"/>
                <a:gd name="T2" fmla="*/ 11 w 165"/>
                <a:gd name="T3" fmla="*/ 22 h 22"/>
                <a:gd name="T4" fmla="*/ 0 w 165"/>
                <a:gd name="T5" fmla="*/ 11 h 22"/>
                <a:gd name="T6" fmla="*/ 0 w 165"/>
                <a:gd name="T7" fmla="*/ 11 h 22"/>
                <a:gd name="T8" fmla="*/ 11 w 165"/>
                <a:gd name="T9" fmla="*/ 0 h 22"/>
                <a:gd name="T10" fmla="*/ 154 w 165"/>
                <a:gd name="T11" fmla="*/ 0 h 22"/>
                <a:gd name="T12" fmla="*/ 165 w 165"/>
                <a:gd name="T13" fmla="*/ 11 h 22"/>
                <a:gd name="T14" fmla="*/ 165 w 165"/>
                <a:gd name="T15" fmla="*/ 11 h 22"/>
                <a:gd name="T16" fmla="*/ 154 w 1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2">
                  <a:moveTo>
                    <a:pt x="154" y="22"/>
                  </a:moveTo>
                  <a:cubicBezTo>
                    <a:pt x="11" y="22"/>
                    <a:pt x="11" y="22"/>
                    <a:pt x="11" y="22"/>
                  </a:cubicBezTo>
                  <a:cubicBezTo>
                    <a:pt x="5" y="22"/>
                    <a:pt x="0" y="17"/>
                    <a:pt x="0" y="11"/>
                  </a:cubicBezTo>
                  <a:cubicBezTo>
                    <a:pt x="0" y="11"/>
                    <a:pt x="0" y="11"/>
                    <a:pt x="0" y="11"/>
                  </a:cubicBezTo>
                  <a:cubicBezTo>
                    <a:pt x="0" y="5"/>
                    <a:pt x="5" y="0"/>
                    <a:pt x="11" y="0"/>
                  </a:cubicBezTo>
                  <a:cubicBezTo>
                    <a:pt x="154" y="0"/>
                    <a:pt x="154" y="0"/>
                    <a:pt x="154" y="0"/>
                  </a:cubicBezTo>
                  <a:cubicBezTo>
                    <a:pt x="160" y="0"/>
                    <a:pt x="165" y="5"/>
                    <a:pt x="165" y="11"/>
                  </a:cubicBezTo>
                  <a:cubicBezTo>
                    <a:pt x="165" y="11"/>
                    <a:pt x="165" y="11"/>
                    <a:pt x="165" y="11"/>
                  </a:cubicBezTo>
                  <a:cubicBezTo>
                    <a:pt x="165" y="17"/>
                    <a:pt x="160" y="22"/>
                    <a:pt x="154"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45"/>
            <p:cNvSpPr>
              <a:spLocks noEditPoints="1"/>
            </p:cNvSpPr>
            <p:nvPr/>
          </p:nvSpPr>
          <p:spPr bwMode="auto">
            <a:xfrm>
              <a:off x="7300913" y="3971925"/>
              <a:ext cx="847725" cy="1108075"/>
            </a:xfrm>
            <a:custGeom>
              <a:avLst/>
              <a:gdLst>
                <a:gd name="T0" fmla="*/ 273 w 383"/>
                <a:gd name="T1" fmla="*/ 479 h 501"/>
                <a:gd name="T2" fmla="*/ 271 w 383"/>
                <a:gd name="T3" fmla="*/ 479 h 501"/>
                <a:gd name="T4" fmla="*/ 383 w 383"/>
                <a:gd name="T5" fmla="*/ 177 h 501"/>
                <a:gd name="T6" fmla="*/ 192 w 383"/>
                <a:gd name="T7" fmla="*/ 0 h 501"/>
                <a:gd name="T8" fmla="*/ 0 w 383"/>
                <a:gd name="T9" fmla="*/ 177 h 501"/>
                <a:gd name="T10" fmla="*/ 112 w 383"/>
                <a:gd name="T11" fmla="*/ 479 h 501"/>
                <a:gd name="T12" fmla="*/ 110 w 383"/>
                <a:gd name="T13" fmla="*/ 479 h 501"/>
                <a:gd name="T14" fmla="*/ 97 w 383"/>
                <a:gd name="T15" fmla="*/ 490 h 501"/>
                <a:gd name="T16" fmla="*/ 110 w 383"/>
                <a:gd name="T17" fmla="*/ 501 h 501"/>
                <a:gd name="T18" fmla="*/ 273 w 383"/>
                <a:gd name="T19" fmla="*/ 501 h 501"/>
                <a:gd name="T20" fmla="*/ 286 w 383"/>
                <a:gd name="T21" fmla="*/ 490 h 501"/>
                <a:gd name="T22" fmla="*/ 273 w 383"/>
                <a:gd name="T23" fmla="*/ 479 h 501"/>
                <a:gd name="T24" fmla="*/ 255 w 383"/>
                <a:gd name="T25" fmla="*/ 303 h 501"/>
                <a:gd name="T26" fmla="*/ 215 w 383"/>
                <a:gd name="T27" fmla="*/ 381 h 501"/>
                <a:gd name="T28" fmla="*/ 215 w 383"/>
                <a:gd name="T29" fmla="*/ 470 h 501"/>
                <a:gd name="T30" fmla="*/ 208 w 383"/>
                <a:gd name="T31" fmla="*/ 476 h 501"/>
                <a:gd name="T32" fmla="*/ 201 w 383"/>
                <a:gd name="T33" fmla="*/ 470 h 501"/>
                <a:gd name="T34" fmla="*/ 201 w 383"/>
                <a:gd name="T35" fmla="*/ 380 h 501"/>
                <a:gd name="T36" fmla="*/ 202 w 383"/>
                <a:gd name="T37" fmla="*/ 377 h 501"/>
                <a:gd name="T38" fmla="*/ 238 w 383"/>
                <a:gd name="T39" fmla="*/ 307 h 501"/>
                <a:gd name="T40" fmla="*/ 145 w 383"/>
                <a:gd name="T41" fmla="*/ 307 h 501"/>
                <a:gd name="T42" fmla="*/ 181 w 383"/>
                <a:gd name="T43" fmla="*/ 377 h 501"/>
                <a:gd name="T44" fmla="*/ 182 w 383"/>
                <a:gd name="T45" fmla="*/ 380 h 501"/>
                <a:gd name="T46" fmla="*/ 182 w 383"/>
                <a:gd name="T47" fmla="*/ 470 h 501"/>
                <a:gd name="T48" fmla="*/ 175 w 383"/>
                <a:gd name="T49" fmla="*/ 476 h 501"/>
                <a:gd name="T50" fmla="*/ 168 w 383"/>
                <a:gd name="T51" fmla="*/ 470 h 501"/>
                <a:gd name="T52" fmla="*/ 168 w 383"/>
                <a:gd name="T53" fmla="*/ 381 h 501"/>
                <a:gd name="T54" fmla="*/ 128 w 383"/>
                <a:gd name="T55" fmla="*/ 303 h 501"/>
                <a:gd name="T56" fmla="*/ 128 w 383"/>
                <a:gd name="T57" fmla="*/ 297 h 501"/>
                <a:gd name="T58" fmla="*/ 134 w 383"/>
                <a:gd name="T59" fmla="*/ 294 h 501"/>
                <a:gd name="T60" fmla="*/ 249 w 383"/>
                <a:gd name="T61" fmla="*/ 294 h 501"/>
                <a:gd name="T62" fmla="*/ 255 w 383"/>
                <a:gd name="T63" fmla="*/ 297 h 501"/>
                <a:gd name="T64" fmla="*/ 255 w 383"/>
                <a:gd name="T65" fmla="*/ 303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3" h="501">
                  <a:moveTo>
                    <a:pt x="273" y="479"/>
                  </a:moveTo>
                  <a:cubicBezTo>
                    <a:pt x="271" y="479"/>
                    <a:pt x="271" y="479"/>
                    <a:pt x="271" y="479"/>
                  </a:cubicBezTo>
                  <a:cubicBezTo>
                    <a:pt x="271" y="363"/>
                    <a:pt x="383" y="290"/>
                    <a:pt x="383" y="177"/>
                  </a:cubicBezTo>
                  <a:cubicBezTo>
                    <a:pt x="383" y="97"/>
                    <a:pt x="305" y="0"/>
                    <a:pt x="192" y="0"/>
                  </a:cubicBezTo>
                  <a:cubicBezTo>
                    <a:pt x="62" y="0"/>
                    <a:pt x="0" y="97"/>
                    <a:pt x="0" y="177"/>
                  </a:cubicBezTo>
                  <a:cubicBezTo>
                    <a:pt x="0" y="290"/>
                    <a:pt x="112" y="363"/>
                    <a:pt x="112" y="479"/>
                  </a:cubicBezTo>
                  <a:cubicBezTo>
                    <a:pt x="110" y="479"/>
                    <a:pt x="110" y="479"/>
                    <a:pt x="110" y="479"/>
                  </a:cubicBezTo>
                  <a:cubicBezTo>
                    <a:pt x="103" y="479"/>
                    <a:pt x="97" y="484"/>
                    <a:pt x="97" y="490"/>
                  </a:cubicBezTo>
                  <a:cubicBezTo>
                    <a:pt x="97" y="496"/>
                    <a:pt x="103" y="501"/>
                    <a:pt x="110" y="501"/>
                  </a:cubicBezTo>
                  <a:cubicBezTo>
                    <a:pt x="273" y="501"/>
                    <a:pt x="273" y="501"/>
                    <a:pt x="273" y="501"/>
                  </a:cubicBezTo>
                  <a:cubicBezTo>
                    <a:pt x="280" y="501"/>
                    <a:pt x="286" y="496"/>
                    <a:pt x="286" y="490"/>
                  </a:cubicBezTo>
                  <a:cubicBezTo>
                    <a:pt x="286" y="484"/>
                    <a:pt x="280" y="479"/>
                    <a:pt x="273" y="479"/>
                  </a:cubicBezTo>
                  <a:close/>
                  <a:moveTo>
                    <a:pt x="255" y="303"/>
                  </a:moveTo>
                  <a:cubicBezTo>
                    <a:pt x="215" y="381"/>
                    <a:pt x="215" y="381"/>
                    <a:pt x="215" y="381"/>
                  </a:cubicBezTo>
                  <a:cubicBezTo>
                    <a:pt x="215" y="470"/>
                    <a:pt x="215" y="470"/>
                    <a:pt x="215" y="470"/>
                  </a:cubicBezTo>
                  <a:cubicBezTo>
                    <a:pt x="215" y="473"/>
                    <a:pt x="212" y="476"/>
                    <a:pt x="208" y="476"/>
                  </a:cubicBezTo>
                  <a:cubicBezTo>
                    <a:pt x="204" y="476"/>
                    <a:pt x="201" y="473"/>
                    <a:pt x="201" y="470"/>
                  </a:cubicBezTo>
                  <a:cubicBezTo>
                    <a:pt x="201" y="380"/>
                    <a:pt x="201" y="380"/>
                    <a:pt x="201" y="380"/>
                  </a:cubicBezTo>
                  <a:cubicBezTo>
                    <a:pt x="201" y="379"/>
                    <a:pt x="202" y="377"/>
                    <a:pt x="202" y="377"/>
                  </a:cubicBezTo>
                  <a:cubicBezTo>
                    <a:pt x="238" y="307"/>
                    <a:pt x="238" y="307"/>
                    <a:pt x="238" y="307"/>
                  </a:cubicBezTo>
                  <a:cubicBezTo>
                    <a:pt x="145" y="307"/>
                    <a:pt x="145" y="307"/>
                    <a:pt x="145" y="307"/>
                  </a:cubicBezTo>
                  <a:cubicBezTo>
                    <a:pt x="181" y="377"/>
                    <a:pt x="181" y="377"/>
                    <a:pt x="181" y="377"/>
                  </a:cubicBezTo>
                  <a:cubicBezTo>
                    <a:pt x="181" y="377"/>
                    <a:pt x="182" y="379"/>
                    <a:pt x="182" y="380"/>
                  </a:cubicBezTo>
                  <a:cubicBezTo>
                    <a:pt x="182" y="470"/>
                    <a:pt x="182" y="470"/>
                    <a:pt x="182" y="470"/>
                  </a:cubicBezTo>
                  <a:cubicBezTo>
                    <a:pt x="182" y="473"/>
                    <a:pt x="179" y="476"/>
                    <a:pt x="175" y="476"/>
                  </a:cubicBezTo>
                  <a:cubicBezTo>
                    <a:pt x="171" y="476"/>
                    <a:pt x="168" y="473"/>
                    <a:pt x="168" y="470"/>
                  </a:cubicBezTo>
                  <a:cubicBezTo>
                    <a:pt x="168" y="381"/>
                    <a:pt x="168" y="381"/>
                    <a:pt x="168" y="381"/>
                  </a:cubicBezTo>
                  <a:cubicBezTo>
                    <a:pt x="128" y="303"/>
                    <a:pt x="128" y="303"/>
                    <a:pt x="128" y="303"/>
                  </a:cubicBezTo>
                  <a:cubicBezTo>
                    <a:pt x="127" y="301"/>
                    <a:pt x="127" y="299"/>
                    <a:pt x="128" y="297"/>
                  </a:cubicBezTo>
                  <a:cubicBezTo>
                    <a:pt x="130" y="295"/>
                    <a:pt x="132" y="294"/>
                    <a:pt x="134" y="294"/>
                  </a:cubicBezTo>
                  <a:cubicBezTo>
                    <a:pt x="249" y="294"/>
                    <a:pt x="249" y="294"/>
                    <a:pt x="249" y="294"/>
                  </a:cubicBezTo>
                  <a:cubicBezTo>
                    <a:pt x="251" y="294"/>
                    <a:pt x="253" y="295"/>
                    <a:pt x="255" y="297"/>
                  </a:cubicBezTo>
                  <a:cubicBezTo>
                    <a:pt x="256" y="299"/>
                    <a:pt x="256" y="301"/>
                    <a:pt x="255"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46"/>
            <p:cNvSpPr>
              <a:spLocks/>
            </p:cNvSpPr>
            <p:nvPr/>
          </p:nvSpPr>
          <p:spPr bwMode="auto">
            <a:xfrm>
              <a:off x="6278563" y="5275263"/>
              <a:ext cx="1447800" cy="1582738"/>
            </a:xfrm>
            <a:custGeom>
              <a:avLst/>
              <a:gdLst>
                <a:gd name="T0" fmla="*/ 653 w 653"/>
                <a:gd name="T1" fmla="*/ 0 h 715"/>
                <a:gd name="T2" fmla="*/ 653 w 653"/>
                <a:gd name="T3" fmla="*/ 180 h 715"/>
                <a:gd name="T4" fmla="*/ 512 w 653"/>
                <a:gd name="T5" fmla="*/ 320 h 715"/>
                <a:gd name="T6" fmla="*/ 141 w 653"/>
                <a:gd name="T7" fmla="*/ 320 h 715"/>
                <a:gd name="T8" fmla="*/ 0 w 653"/>
                <a:gd name="T9" fmla="*/ 460 h 715"/>
                <a:gd name="T10" fmla="*/ 0 w 653"/>
                <a:gd name="T11" fmla="*/ 715 h 715"/>
              </a:gdLst>
              <a:ahLst/>
              <a:cxnLst>
                <a:cxn ang="0">
                  <a:pos x="T0" y="T1"/>
                </a:cxn>
                <a:cxn ang="0">
                  <a:pos x="T2" y="T3"/>
                </a:cxn>
                <a:cxn ang="0">
                  <a:pos x="T4" y="T5"/>
                </a:cxn>
                <a:cxn ang="0">
                  <a:pos x="T6" y="T7"/>
                </a:cxn>
                <a:cxn ang="0">
                  <a:pos x="T8" y="T9"/>
                </a:cxn>
                <a:cxn ang="0">
                  <a:pos x="T10" y="T11"/>
                </a:cxn>
              </a:cxnLst>
              <a:rect l="0" t="0" r="r" b="b"/>
              <a:pathLst>
                <a:path w="653" h="715">
                  <a:moveTo>
                    <a:pt x="653" y="0"/>
                  </a:moveTo>
                  <a:cubicBezTo>
                    <a:pt x="653" y="180"/>
                    <a:pt x="653" y="180"/>
                    <a:pt x="653" y="180"/>
                  </a:cubicBezTo>
                  <a:cubicBezTo>
                    <a:pt x="653" y="257"/>
                    <a:pt x="590" y="320"/>
                    <a:pt x="512" y="320"/>
                  </a:cubicBezTo>
                  <a:cubicBezTo>
                    <a:pt x="141" y="320"/>
                    <a:pt x="141" y="320"/>
                    <a:pt x="141" y="320"/>
                  </a:cubicBezTo>
                  <a:cubicBezTo>
                    <a:pt x="63" y="320"/>
                    <a:pt x="0" y="383"/>
                    <a:pt x="0" y="460"/>
                  </a:cubicBezTo>
                  <a:cubicBezTo>
                    <a:pt x="0" y="715"/>
                    <a:pt x="0" y="715"/>
                    <a:pt x="0" y="715"/>
                  </a:cubicBezTo>
                </a:path>
              </a:pathLst>
            </a:custGeom>
            <a:noFill/>
            <a:ln w="889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47"/>
            <p:cNvSpPr>
              <a:spLocks/>
            </p:cNvSpPr>
            <p:nvPr/>
          </p:nvSpPr>
          <p:spPr bwMode="auto">
            <a:xfrm>
              <a:off x="6910388" y="4354513"/>
              <a:ext cx="196850" cy="38100"/>
            </a:xfrm>
            <a:custGeom>
              <a:avLst/>
              <a:gdLst>
                <a:gd name="T0" fmla="*/ 0 w 89"/>
                <a:gd name="T1" fmla="*/ 17 h 17"/>
                <a:gd name="T2" fmla="*/ 89 w 89"/>
                <a:gd name="T3" fmla="*/ 17 h 17"/>
                <a:gd name="T4" fmla="*/ 89 w 89"/>
                <a:gd name="T5" fmla="*/ 17 h 17"/>
                <a:gd name="T6" fmla="*/ 89 w 89"/>
                <a:gd name="T7" fmla="*/ 10 h 17"/>
                <a:gd name="T8" fmla="*/ 79 w 89"/>
                <a:gd name="T9" fmla="*/ 0 h 17"/>
                <a:gd name="T10" fmla="*/ 10 w 89"/>
                <a:gd name="T11" fmla="*/ 0 h 17"/>
                <a:gd name="T12" fmla="*/ 0 w 89"/>
                <a:gd name="T13" fmla="*/ 10 h 17"/>
                <a:gd name="T14" fmla="*/ 0 w 89"/>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7">
                  <a:moveTo>
                    <a:pt x="0" y="17"/>
                  </a:moveTo>
                  <a:cubicBezTo>
                    <a:pt x="89" y="17"/>
                    <a:pt x="89" y="17"/>
                    <a:pt x="89" y="17"/>
                  </a:cubicBezTo>
                  <a:cubicBezTo>
                    <a:pt x="89" y="17"/>
                    <a:pt x="89" y="17"/>
                    <a:pt x="89" y="17"/>
                  </a:cubicBezTo>
                  <a:cubicBezTo>
                    <a:pt x="89" y="10"/>
                    <a:pt x="89" y="10"/>
                    <a:pt x="89" y="10"/>
                  </a:cubicBezTo>
                  <a:cubicBezTo>
                    <a:pt x="89" y="4"/>
                    <a:pt x="84" y="0"/>
                    <a:pt x="79" y="0"/>
                  </a:cubicBezTo>
                  <a:cubicBezTo>
                    <a:pt x="10" y="0"/>
                    <a:pt x="10" y="0"/>
                    <a:pt x="10" y="0"/>
                  </a:cubicBezTo>
                  <a:cubicBezTo>
                    <a:pt x="5" y="0"/>
                    <a:pt x="0" y="4"/>
                    <a:pt x="0" y="10"/>
                  </a:cubicBezTo>
                  <a:cubicBezTo>
                    <a:pt x="0" y="17"/>
                    <a:pt x="0" y="17"/>
                    <a:pt x="0" y="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48"/>
            <p:cNvSpPr>
              <a:spLocks/>
            </p:cNvSpPr>
            <p:nvPr/>
          </p:nvSpPr>
          <p:spPr bwMode="auto">
            <a:xfrm>
              <a:off x="6911976" y="4410075"/>
              <a:ext cx="193675" cy="26988"/>
            </a:xfrm>
            <a:custGeom>
              <a:avLst/>
              <a:gdLst>
                <a:gd name="T0" fmla="*/ 87 w 87"/>
                <a:gd name="T1" fmla="*/ 0 h 12"/>
                <a:gd name="T2" fmla="*/ 0 w 87"/>
                <a:gd name="T3" fmla="*/ 0 h 12"/>
                <a:gd name="T4" fmla="*/ 2 w 87"/>
                <a:gd name="T5" fmla="*/ 12 h 12"/>
                <a:gd name="T6" fmla="*/ 85 w 87"/>
                <a:gd name="T7" fmla="*/ 12 h 12"/>
                <a:gd name="T8" fmla="*/ 87 w 87"/>
                <a:gd name="T9" fmla="*/ 0 h 12"/>
              </a:gdLst>
              <a:ahLst/>
              <a:cxnLst>
                <a:cxn ang="0">
                  <a:pos x="T0" y="T1"/>
                </a:cxn>
                <a:cxn ang="0">
                  <a:pos x="T2" y="T3"/>
                </a:cxn>
                <a:cxn ang="0">
                  <a:pos x="T4" y="T5"/>
                </a:cxn>
                <a:cxn ang="0">
                  <a:pos x="T6" y="T7"/>
                </a:cxn>
                <a:cxn ang="0">
                  <a:pos x="T8" y="T9"/>
                </a:cxn>
              </a:cxnLst>
              <a:rect l="0" t="0" r="r" b="b"/>
              <a:pathLst>
                <a:path w="87" h="12">
                  <a:moveTo>
                    <a:pt x="87" y="0"/>
                  </a:moveTo>
                  <a:cubicBezTo>
                    <a:pt x="0" y="0"/>
                    <a:pt x="0" y="0"/>
                    <a:pt x="0" y="0"/>
                  </a:cubicBezTo>
                  <a:cubicBezTo>
                    <a:pt x="0" y="4"/>
                    <a:pt x="1" y="8"/>
                    <a:pt x="2" y="12"/>
                  </a:cubicBezTo>
                  <a:cubicBezTo>
                    <a:pt x="85" y="12"/>
                    <a:pt x="85" y="12"/>
                    <a:pt x="85" y="12"/>
                  </a:cubicBezTo>
                  <a:cubicBezTo>
                    <a:pt x="86" y="8"/>
                    <a:pt x="87" y="4"/>
                    <a:pt x="87"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49"/>
            <p:cNvSpPr>
              <a:spLocks/>
            </p:cNvSpPr>
            <p:nvPr/>
          </p:nvSpPr>
          <p:spPr bwMode="auto">
            <a:xfrm>
              <a:off x="6926263" y="4451350"/>
              <a:ext cx="165100" cy="47625"/>
            </a:xfrm>
            <a:custGeom>
              <a:avLst/>
              <a:gdLst>
                <a:gd name="T0" fmla="*/ 0 w 75"/>
                <a:gd name="T1" fmla="*/ 0 h 21"/>
                <a:gd name="T2" fmla="*/ 38 w 75"/>
                <a:gd name="T3" fmla="*/ 21 h 21"/>
                <a:gd name="T4" fmla="*/ 38 w 75"/>
                <a:gd name="T5" fmla="*/ 21 h 21"/>
                <a:gd name="T6" fmla="*/ 75 w 75"/>
                <a:gd name="T7" fmla="*/ 0 h 21"/>
                <a:gd name="T8" fmla="*/ 0 w 75"/>
                <a:gd name="T9" fmla="*/ 0 h 21"/>
              </a:gdLst>
              <a:ahLst/>
              <a:cxnLst>
                <a:cxn ang="0">
                  <a:pos x="T0" y="T1"/>
                </a:cxn>
                <a:cxn ang="0">
                  <a:pos x="T2" y="T3"/>
                </a:cxn>
                <a:cxn ang="0">
                  <a:pos x="T4" y="T5"/>
                </a:cxn>
                <a:cxn ang="0">
                  <a:pos x="T6" y="T7"/>
                </a:cxn>
                <a:cxn ang="0">
                  <a:pos x="T8" y="T9"/>
                </a:cxn>
              </a:cxnLst>
              <a:rect l="0" t="0" r="r" b="b"/>
              <a:pathLst>
                <a:path w="75" h="21">
                  <a:moveTo>
                    <a:pt x="0" y="0"/>
                  </a:moveTo>
                  <a:cubicBezTo>
                    <a:pt x="8" y="13"/>
                    <a:pt x="22" y="21"/>
                    <a:pt x="38" y="21"/>
                  </a:cubicBezTo>
                  <a:cubicBezTo>
                    <a:pt x="38" y="21"/>
                    <a:pt x="38" y="21"/>
                    <a:pt x="38" y="21"/>
                  </a:cubicBezTo>
                  <a:cubicBezTo>
                    <a:pt x="53" y="21"/>
                    <a:pt x="67" y="13"/>
                    <a:pt x="75" y="0"/>
                  </a:cubicBez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50"/>
            <p:cNvSpPr>
              <a:spLocks noEditPoints="1"/>
            </p:cNvSpPr>
            <p:nvPr/>
          </p:nvSpPr>
          <p:spPr bwMode="auto">
            <a:xfrm>
              <a:off x="6791326" y="3783013"/>
              <a:ext cx="438150" cy="550863"/>
            </a:xfrm>
            <a:custGeom>
              <a:avLst/>
              <a:gdLst>
                <a:gd name="T0" fmla="*/ 99 w 198"/>
                <a:gd name="T1" fmla="*/ 0 h 249"/>
                <a:gd name="T2" fmla="*/ 0 w 198"/>
                <a:gd name="T3" fmla="*/ 87 h 249"/>
                <a:gd name="T4" fmla="*/ 54 w 198"/>
                <a:gd name="T5" fmla="*/ 239 h 249"/>
                <a:gd name="T6" fmla="*/ 67 w 198"/>
                <a:gd name="T7" fmla="*/ 249 h 249"/>
                <a:gd name="T8" fmla="*/ 130 w 198"/>
                <a:gd name="T9" fmla="*/ 249 h 249"/>
                <a:gd name="T10" fmla="*/ 143 w 198"/>
                <a:gd name="T11" fmla="*/ 239 h 249"/>
                <a:gd name="T12" fmla="*/ 198 w 198"/>
                <a:gd name="T13" fmla="*/ 87 h 249"/>
                <a:gd name="T14" fmla="*/ 99 w 198"/>
                <a:gd name="T15" fmla="*/ 0 h 249"/>
                <a:gd name="T16" fmla="*/ 83 w 198"/>
                <a:gd name="T17" fmla="*/ 225 h 249"/>
                <a:gd name="T18" fmla="*/ 82 w 198"/>
                <a:gd name="T19" fmla="*/ 225 h 249"/>
                <a:gd name="T20" fmla="*/ 78 w 198"/>
                <a:gd name="T21" fmla="*/ 222 h 249"/>
                <a:gd name="T22" fmla="*/ 42 w 198"/>
                <a:gd name="T23" fmla="*/ 127 h 249"/>
                <a:gd name="T24" fmla="*/ 44 w 198"/>
                <a:gd name="T25" fmla="*/ 123 h 249"/>
                <a:gd name="T26" fmla="*/ 49 w 198"/>
                <a:gd name="T27" fmla="*/ 125 h 249"/>
                <a:gd name="T28" fmla="*/ 85 w 198"/>
                <a:gd name="T29" fmla="*/ 220 h 249"/>
                <a:gd name="T30" fmla="*/ 83 w 198"/>
                <a:gd name="T31" fmla="*/ 225 h 249"/>
                <a:gd name="T32" fmla="*/ 108 w 198"/>
                <a:gd name="T33" fmla="*/ 131 h 249"/>
                <a:gd name="T34" fmla="*/ 105 w 198"/>
                <a:gd name="T35" fmla="*/ 130 h 249"/>
                <a:gd name="T36" fmla="*/ 98 w 198"/>
                <a:gd name="T37" fmla="*/ 123 h 249"/>
                <a:gd name="T38" fmla="*/ 92 w 198"/>
                <a:gd name="T39" fmla="*/ 130 h 249"/>
                <a:gd name="T40" fmla="*/ 87 w 198"/>
                <a:gd name="T41" fmla="*/ 130 h 249"/>
                <a:gd name="T42" fmla="*/ 80 w 198"/>
                <a:gd name="T43" fmla="*/ 123 h 249"/>
                <a:gd name="T44" fmla="*/ 73 w 198"/>
                <a:gd name="T45" fmla="*/ 130 h 249"/>
                <a:gd name="T46" fmla="*/ 68 w 198"/>
                <a:gd name="T47" fmla="*/ 130 h 249"/>
                <a:gd name="T48" fmla="*/ 59 w 198"/>
                <a:gd name="T49" fmla="*/ 121 h 249"/>
                <a:gd name="T50" fmla="*/ 59 w 198"/>
                <a:gd name="T51" fmla="*/ 116 h 249"/>
                <a:gd name="T52" fmla="*/ 64 w 198"/>
                <a:gd name="T53" fmla="*/ 116 h 249"/>
                <a:gd name="T54" fmla="*/ 71 w 198"/>
                <a:gd name="T55" fmla="*/ 122 h 249"/>
                <a:gd name="T56" fmla="*/ 77 w 198"/>
                <a:gd name="T57" fmla="*/ 116 h 249"/>
                <a:gd name="T58" fmla="*/ 83 w 198"/>
                <a:gd name="T59" fmla="*/ 116 h 249"/>
                <a:gd name="T60" fmla="*/ 89 w 198"/>
                <a:gd name="T61" fmla="*/ 122 h 249"/>
                <a:gd name="T62" fmla="*/ 96 w 198"/>
                <a:gd name="T63" fmla="*/ 116 h 249"/>
                <a:gd name="T64" fmla="*/ 101 w 198"/>
                <a:gd name="T65" fmla="*/ 116 h 249"/>
                <a:gd name="T66" fmla="*/ 108 w 198"/>
                <a:gd name="T67" fmla="*/ 122 h 249"/>
                <a:gd name="T68" fmla="*/ 114 w 198"/>
                <a:gd name="T69" fmla="*/ 116 h 249"/>
                <a:gd name="T70" fmla="*/ 120 w 198"/>
                <a:gd name="T71" fmla="*/ 116 h 249"/>
                <a:gd name="T72" fmla="*/ 126 w 198"/>
                <a:gd name="T73" fmla="*/ 122 h 249"/>
                <a:gd name="T74" fmla="*/ 133 w 198"/>
                <a:gd name="T75" fmla="*/ 116 h 249"/>
                <a:gd name="T76" fmla="*/ 138 w 198"/>
                <a:gd name="T77" fmla="*/ 116 h 249"/>
                <a:gd name="T78" fmla="*/ 138 w 198"/>
                <a:gd name="T79" fmla="*/ 121 h 249"/>
                <a:gd name="T80" fmla="*/ 129 w 198"/>
                <a:gd name="T81" fmla="*/ 130 h 249"/>
                <a:gd name="T82" fmla="*/ 124 w 198"/>
                <a:gd name="T83" fmla="*/ 130 h 249"/>
                <a:gd name="T84" fmla="*/ 117 w 198"/>
                <a:gd name="T85" fmla="*/ 123 h 249"/>
                <a:gd name="T86" fmla="*/ 110 w 198"/>
                <a:gd name="T87" fmla="*/ 130 h 249"/>
                <a:gd name="T88" fmla="*/ 108 w 198"/>
                <a:gd name="T89" fmla="*/ 131 h 249"/>
                <a:gd name="T90" fmla="*/ 155 w 198"/>
                <a:gd name="T91" fmla="*/ 127 h 249"/>
                <a:gd name="T92" fmla="*/ 119 w 198"/>
                <a:gd name="T93" fmla="*/ 222 h 249"/>
                <a:gd name="T94" fmla="*/ 115 w 198"/>
                <a:gd name="T95" fmla="*/ 225 h 249"/>
                <a:gd name="T96" fmla="*/ 114 w 198"/>
                <a:gd name="T97" fmla="*/ 225 h 249"/>
                <a:gd name="T98" fmla="*/ 112 w 198"/>
                <a:gd name="T99" fmla="*/ 220 h 249"/>
                <a:gd name="T100" fmla="*/ 148 w 198"/>
                <a:gd name="T101" fmla="*/ 125 h 249"/>
                <a:gd name="T102" fmla="*/ 153 w 198"/>
                <a:gd name="T103" fmla="*/ 123 h 249"/>
                <a:gd name="T104" fmla="*/ 155 w 198"/>
                <a:gd name="T105" fmla="*/ 1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249">
                  <a:moveTo>
                    <a:pt x="99" y="0"/>
                  </a:moveTo>
                  <a:cubicBezTo>
                    <a:pt x="32" y="0"/>
                    <a:pt x="0" y="40"/>
                    <a:pt x="0" y="87"/>
                  </a:cubicBezTo>
                  <a:cubicBezTo>
                    <a:pt x="0" y="145"/>
                    <a:pt x="42" y="185"/>
                    <a:pt x="54" y="239"/>
                  </a:cubicBezTo>
                  <a:cubicBezTo>
                    <a:pt x="56" y="245"/>
                    <a:pt x="61" y="249"/>
                    <a:pt x="67" y="249"/>
                  </a:cubicBezTo>
                  <a:cubicBezTo>
                    <a:pt x="130" y="249"/>
                    <a:pt x="130" y="249"/>
                    <a:pt x="130" y="249"/>
                  </a:cubicBezTo>
                  <a:cubicBezTo>
                    <a:pt x="136" y="249"/>
                    <a:pt x="141" y="245"/>
                    <a:pt x="143" y="239"/>
                  </a:cubicBezTo>
                  <a:cubicBezTo>
                    <a:pt x="155" y="185"/>
                    <a:pt x="198" y="145"/>
                    <a:pt x="198" y="87"/>
                  </a:cubicBezTo>
                  <a:cubicBezTo>
                    <a:pt x="198" y="40"/>
                    <a:pt x="157" y="0"/>
                    <a:pt x="99" y="0"/>
                  </a:cubicBezTo>
                  <a:close/>
                  <a:moveTo>
                    <a:pt x="83" y="225"/>
                  </a:moveTo>
                  <a:cubicBezTo>
                    <a:pt x="83" y="225"/>
                    <a:pt x="82" y="225"/>
                    <a:pt x="82" y="225"/>
                  </a:cubicBezTo>
                  <a:cubicBezTo>
                    <a:pt x="80" y="225"/>
                    <a:pt x="79" y="224"/>
                    <a:pt x="78" y="222"/>
                  </a:cubicBezTo>
                  <a:cubicBezTo>
                    <a:pt x="42" y="127"/>
                    <a:pt x="42" y="127"/>
                    <a:pt x="42" y="127"/>
                  </a:cubicBezTo>
                  <a:cubicBezTo>
                    <a:pt x="41" y="125"/>
                    <a:pt x="42" y="123"/>
                    <a:pt x="44" y="123"/>
                  </a:cubicBezTo>
                  <a:cubicBezTo>
                    <a:pt x="46" y="122"/>
                    <a:pt x="48" y="123"/>
                    <a:pt x="49" y="125"/>
                  </a:cubicBezTo>
                  <a:cubicBezTo>
                    <a:pt x="85" y="220"/>
                    <a:pt x="85" y="220"/>
                    <a:pt x="85" y="220"/>
                  </a:cubicBezTo>
                  <a:cubicBezTo>
                    <a:pt x="86" y="222"/>
                    <a:pt x="85" y="224"/>
                    <a:pt x="83" y="225"/>
                  </a:cubicBezTo>
                  <a:close/>
                  <a:moveTo>
                    <a:pt x="108" y="131"/>
                  </a:moveTo>
                  <a:cubicBezTo>
                    <a:pt x="107" y="131"/>
                    <a:pt x="106" y="131"/>
                    <a:pt x="105" y="130"/>
                  </a:cubicBezTo>
                  <a:cubicBezTo>
                    <a:pt x="98" y="123"/>
                    <a:pt x="98" y="123"/>
                    <a:pt x="98" y="123"/>
                  </a:cubicBezTo>
                  <a:cubicBezTo>
                    <a:pt x="92" y="130"/>
                    <a:pt x="92" y="130"/>
                    <a:pt x="92" y="130"/>
                  </a:cubicBezTo>
                  <a:cubicBezTo>
                    <a:pt x="90" y="131"/>
                    <a:pt x="88" y="131"/>
                    <a:pt x="87" y="130"/>
                  </a:cubicBezTo>
                  <a:cubicBezTo>
                    <a:pt x="80" y="123"/>
                    <a:pt x="80" y="123"/>
                    <a:pt x="80" y="123"/>
                  </a:cubicBezTo>
                  <a:cubicBezTo>
                    <a:pt x="73" y="130"/>
                    <a:pt x="73" y="130"/>
                    <a:pt x="73" y="130"/>
                  </a:cubicBezTo>
                  <a:cubicBezTo>
                    <a:pt x="72" y="131"/>
                    <a:pt x="70" y="131"/>
                    <a:pt x="68" y="130"/>
                  </a:cubicBezTo>
                  <a:cubicBezTo>
                    <a:pt x="59" y="121"/>
                    <a:pt x="59" y="121"/>
                    <a:pt x="59" y="121"/>
                  </a:cubicBezTo>
                  <a:cubicBezTo>
                    <a:pt x="58" y="119"/>
                    <a:pt x="58" y="117"/>
                    <a:pt x="59" y="116"/>
                  </a:cubicBezTo>
                  <a:cubicBezTo>
                    <a:pt x="60" y="114"/>
                    <a:pt x="63" y="114"/>
                    <a:pt x="64" y="116"/>
                  </a:cubicBezTo>
                  <a:cubicBezTo>
                    <a:pt x="71" y="122"/>
                    <a:pt x="71" y="122"/>
                    <a:pt x="71" y="122"/>
                  </a:cubicBezTo>
                  <a:cubicBezTo>
                    <a:pt x="77" y="116"/>
                    <a:pt x="77" y="116"/>
                    <a:pt x="77" y="116"/>
                  </a:cubicBezTo>
                  <a:cubicBezTo>
                    <a:pt x="79" y="114"/>
                    <a:pt x="81" y="114"/>
                    <a:pt x="83" y="116"/>
                  </a:cubicBezTo>
                  <a:cubicBezTo>
                    <a:pt x="89" y="122"/>
                    <a:pt x="89" y="122"/>
                    <a:pt x="89" y="122"/>
                  </a:cubicBezTo>
                  <a:cubicBezTo>
                    <a:pt x="96" y="116"/>
                    <a:pt x="96" y="116"/>
                    <a:pt x="96" y="116"/>
                  </a:cubicBezTo>
                  <a:cubicBezTo>
                    <a:pt x="97" y="114"/>
                    <a:pt x="100" y="114"/>
                    <a:pt x="101" y="116"/>
                  </a:cubicBezTo>
                  <a:cubicBezTo>
                    <a:pt x="108" y="122"/>
                    <a:pt x="108" y="122"/>
                    <a:pt x="108" y="122"/>
                  </a:cubicBezTo>
                  <a:cubicBezTo>
                    <a:pt x="114" y="116"/>
                    <a:pt x="114" y="116"/>
                    <a:pt x="114" y="116"/>
                  </a:cubicBezTo>
                  <a:cubicBezTo>
                    <a:pt x="116" y="114"/>
                    <a:pt x="118" y="114"/>
                    <a:pt x="120" y="116"/>
                  </a:cubicBezTo>
                  <a:cubicBezTo>
                    <a:pt x="126" y="122"/>
                    <a:pt x="126" y="122"/>
                    <a:pt x="126" y="122"/>
                  </a:cubicBezTo>
                  <a:cubicBezTo>
                    <a:pt x="133" y="116"/>
                    <a:pt x="133" y="116"/>
                    <a:pt x="133" y="116"/>
                  </a:cubicBezTo>
                  <a:cubicBezTo>
                    <a:pt x="134" y="114"/>
                    <a:pt x="137" y="114"/>
                    <a:pt x="138" y="116"/>
                  </a:cubicBezTo>
                  <a:cubicBezTo>
                    <a:pt x="139" y="117"/>
                    <a:pt x="139" y="119"/>
                    <a:pt x="138" y="121"/>
                  </a:cubicBezTo>
                  <a:cubicBezTo>
                    <a:pt x="129" y="130"/>
                    <a:pt x="129" y="130"/>
                    <a:pt x="129" y="130"/>
                  </a:cubicBezTo>
                  <a:cubicBezTo>
                    <a:pt x="127" y="131"/>
                    <a:pt x="125" y="131"/>
                    <a:pt x="124" y="130"/>
                  </a:cubicBezTo>
                  <a:cubicBezTo>
                    <a:pt x="117" y="123"/>
                    <a:pt x="117" y="123"/>
                    <a:pt x="117" y="123"/>
                  </a:cubicBezTo>
                  <a:cubicBezTo>
                    <a:pt x="110" y="130"/>
                    <a:pt x="110" y="130"/>
                    <a:pt x="110" y="130"/>
                  </a:cubicBezTo>
                  <a:cubicBezTo>
                    <a:pt x="110" y="131"/>
                    <a:pt x="109" y="131"/>
                    <a:pt x="108" y="131"/>
                  </a:cubicBezTo>
                  <a:close/>
                  <a:moveTo>
                    <a:pt x="155" y="127"/>
                  </a:moveTo>
                  <a:cubicBezTo>
                    <a:pt x="119" y="222"/>
                    <a:pt x="119" y="222"/>
                    <a:pt x="119" y="222"/>
                  </a:cubicBezTo>
                  <a:cubicBezTo>
                    <a:pt x="118" y="224"/>
                    <a:pt x="117" y="225"/>
                    <a:pt x="115" y="225"/>
                  </a:cubicBezTo>
                  <a:cubicBezTo>
                    <a:pt x="115" y="225"/>
                    <a:pt x="114" y="225"/>
                    <a:pt x="114" y="225"/>
                  </a:cubicBezTo>
                  <a:cubicBezTo>
                    <a:pt x="112" y="224"/>
                    <a:pt x="111" y="222"/>
                    <a:pt x="112" y="220"/>
                  </a:cubicBezTo>
                  <a:cubicBezTo>
                    <a:pt x="148" y="125"/>
                    <a:pt x="148" y="125"/>
                    <a:pt x="148" y="125"/>
                  </a:cubicBezTo>
                  <a:cubicBezTo>
                    <a:pt x="149" y="123"/>
                    <a:pt x="151" y="122"/>
                    <a:pt x="153" y="123"/>
                  </a:cubicBezTo>
                  <a:cubicBezTo>
                    <a:pt x="155" y="123"/>
                    <a:pt x="156" y="125"/>
                    <a:pt x="155" y="12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51"/>
            <p:cNvSpPr>
              <a:spLocks/>
            </p:cNvSpPr>
            <p:nvPr/>
          </p:nvSpPr>
          <p:spPr bwMode="auto">
            <a:xfrm>
              <a:off x="6575426" y="4479925"/>
              <a:ext cx="434975" cy="2378075"/>
            </a:xfrm>
            <a:custGeom>
              <a:avLst/>
              <a:gdLst>
                <a:gd name="T0" fmla="*/ 196 w 196"/>
                <a:gd name="T1" fmla="*/ 0 h 1074"/>
                <a:gd name="T2" fmla="*/ 196 w 196"/>
                <a:gd name="T3" fmla="*/ 211 h 1074"/>
                <a:gd name="T4" fmla="*/ 139 w 196"/>
                <a:gd name="T5" fmla="*/ 268 h 1074"/>
                <a:gd name="T6" fmla="*/ 57 w 196"/>
                <a:gd name="T7" fmla="*/ 268 h 1074"/>
                <a:gd name="T8" fmla="*/ 0 w 196"/>
                <a:gd name="T9" fmla="*/ 324 h 1074"/>
                <a:gd name="T10" fmla="*/ 0 w 196"/>
                <a:gd name="T11" fmla="*/ 1074 h 1074"/>
              </a:gdLst>
              <a:ahLst/>
              <a:cxnLst>
                <a:cxn ang="0">
                  <a:pos x="T0" y="T1"/>
                </a:cxn>
                <a:cxn ang="0">
                  <a:pos x="T2" y="T3"/>
                </a:cxn>
                <a:cxn ang="0">
                  <a:pos x="T4" y="T5"/>
                </a:cxn>
                <a:cxn ang="0">
                  <a:pos x="T6" y="T7"/>
                </a:cxn>
                <a:cxn ang="0">
                  <a:pos x="T8" y="T9"/>
                </a:cxn>
                <a:cxn ang="0">
                  <a:pos x="T10" y="T11"/>
                </a:cxn>
              </a:cxnLst>
              <a:rect l="0" t="0" r="r" b="b"/>
              <a:pathLst>
                <a:path w="196" h="1074">
                  <a:moveTo>
                    <a:pt x="196" y="0"/>
                  </a:moveTo>
                  <a:cubicBezTo>
                    <a:pt x="196" y="211"/>
                    <a:pt x="196" y="211"/>
                    <a:pt x="196" y="211"/>
                  </a:cubicBezTo>
                  <a:cubicBezTo>
                    <a:pt x="196" y="243"/>
                    <a:pt x="170" y="268"/>
                    <a:pt x="139" y="268"/>
                  </a:cubicBezTo>
                  <a:cubicBezTo>
                    <a:pt x="57" y="268"/>
                    <a:pt x="57" y="268"/>
                    <a:pt x="57" y="268"/>
                  </a:cubicBezTo>
                  <a:cubicBezTo>
                    <a:pt x="25" y="268"/>
                    <a:pt x="0" y="293"/>
                    <a:pt x="0" y="324"/>
                  </a:cubicBezTo>
                  <a:cubicBezTo>
                    <a:pt x="0" y="1074"/>
                    <a:pt x="0" y="1074"/>
                    <a:pt x="0" y="1074"/>
                  </a:cubicBezTo>
                </a:path>
              </a:pathLst>
            </a:custGeom>
            <a:noFill/>
            <a:ln w="381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52"/>
            <p:cNvSpPr>
              <a:spLocks/>
            </p:cNvSpPr>
            <p:nvPr/>
          </p:nvSpPr>
          <p:spPr bwMode="auto">
            <a:xfrm>
              <a:off x="4891088" y="5578475"/>
              <a:ext cx="1085850" cy="1279525"/>
            </a:xfrm>
            <a:custGeom>
              <a:avLst/>
              <a:gdLst>
                <a:gd name="T0" fmla="*/ 0 w 490"/>
                <a:gd name="T1" fmla="*/ 0 h 578"/>
                <a:gd name="T2" fmla="*/ 0 w 490"/>
                <a:gd name="T3" fmla="*/ 59 h 578"/>
                <a:gd name="T4" fmla="*/ 70 w 490"/>
                <a:gd name="T5" fmla="*/ 130 h 578"/>
                <a:gd name="T6" fmla="*/ 419 w 490"/>
                <a:gd name="T7" fmla="*/ 128 h 578"/>
                <a:gd name="T8" fmla="*/ 490 w 490"/>
                <a:gd name="T9" fmla="*/ 199 h 578"/>
                <a:gd name="T10" fmla="*/ 490 w 490"/>
                <a:gd name="T11" fmla="*/ 578 h 578"/>
              </a:gdLst>
              <a:ahLst/>
              <a:cxnLst>
                <a:cxn ang="0">
                  <a:pos x="T0" y="T1"/>
                </a:cxn>
                <a:cxn ang="0">
                  <a:pos x="T2" y="T3"/>
                </a:cxn>
                <a:cxn ang="0">
                  <a:pos x="T4" y="T5"/>
                </a:cxn>
                <a:cxn ang="0">
                  <a:pos x="T6" y="T7"/>
                </a:cxn>
                <a:cxn ang="0">
                  <a:pos x="T8" y="T9"/>
                </a:cxn>
                <a:cxn ang="0">
                  <a:pos x="T10" y="T11"/>
                </a:cxn>
              </a:cxnLst>
              <a:rect l="0" t="0" r="r" b="b"/>
              <a:pathLst>
                <a:path w="490" h="578">
                  <a:moveTo>
                    <a:pt x="0" y="0"/>
                  </a:moveTo>
                  <a:cubicBezTo>
                    <a:pt x="0" y="59"/>
                    <a:pt x="0" y="59"/>
                    <a:pt x="0" y="59"/>
                  </a:cubicBezTo>
                  <a:cubicBezTo>
                    <a:pt x="0" y="98"/>
                    <a:pt x="31" y="130"/>
                    <a:pt x="70" y="130"/>
                  </a:cubicBezTo>
                  <a:cubicBezTo>
                    <a:pt x="419" y="128"/>
                    <a:pt x="419" y="128"/>
                    <a:pt x="419" y="128"/>
                  </a:cubicBezTo>
                  <a:cubicBezTo>
                    <a:pt x="458" y="128"/>
                    <a:pt x="490" y="160"/>
                    <a:pt x="490" y="199"/>
                  </a:cubicBezTo>
                  <a:cubicBezTo>
                    <a:pt x="490" y="578"/>
                    <a:pt x="490" y="578"/>
                    <a:pt x="490" y="578"/>
                  </a:cubicBezTo>
                </a:path>
              </a:pathLst>
            </a:custGeom>
            <a:noFill/>
            <a:ln w="17463"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53"/>
            <p:cNvSpPr>
              <a:spLocks noEditPoints="1"/>
            </p:cNvSpPr>
            <p:nvPr/>
          </p:nvSpPr>
          <p:spPr bwMode="auto">
            <a:xfrm>
              <a:off x="4681538" y="4919663"/>
              <a:ext cx="420688" cy="519113"/>
            </a:xfrm>
            <a:custGeom>
              <a:avLst/>
              <a:gdLst>
                <a:gd name="T0" fmla="*/ 134 w 190"/>
                <a:gd name="T1" fmla="*/ 235 h 235"/>
                <a:gd name="T2" fmla="*/ 56 w 190"/>
                <a:gd name="T3" fmla="*/ 235 h 235"/>
                <a:gd name="T4" fmla="*/ 52 w 190"/>
                <a:gd name="T5" fmla="*/ 232 h 235"/>
                <a:gd name="T6" fmla="*/ 27 w 190"/>
                <a:gd name="T7" fmla="*/ 165 h 235"/>
                <a:gd name="T8" fmla="*/ 0 w 190"/>
                <a:gd name="T9" fmla="*/ 83 h 235"/>
                <a:gd name="T10" fmla="*/ 95 w 190"/>
                <a:gd name="T11" fmla="*/ 0 h 235"/>
                <a:gd name="T12" fmla="*/ 190 w 190"/>
                <a:gd name="T13" fmla="*/ 83 h 235"/>
                <a:gd name="T14" fmla="*/ 163 w 190"/>
                <a:gd name="T15" fmla="*/ 165 h 235"/>
                <a:gd name="T16" fmla="*/ 137 w 190"/>
                <a:gd name="T17" fmla="*/ 232 h 235"/>
                <a:gd name="T18" fmla="*/ 134 w 190"/>
                <a:gd name="T19" fmla="*/ 235 h 235"/>
                <a:gd name="T20" fmla="*/ 58 w 190"/>
                <a:gd name="T21" fmla="*/ 228 h 235"/>
                <a:gd name="T22" fmla="*/ 131 w 190"/>
                <a:gd name="T23" fmla="*/ 228 h 235"/>
                <a:gd name="T24" fmla="*/ 157 w 190"/>
                <a:gd name="T25" fmla="*/ 162 h 235"/>
                <a:gd name="T26" fmla="*/ 183 w 190"/>
                <a:gd name="T27" fmla="*/ 83 h 235"/>
                <a:gd name="T28" fmla="*/ 95 w 190"/>
                <a:gd name="T29" fmla="*/ 7 h 235"/>
                <a:gd name="T30" fmla="*/ 7 w 190"/>
                <a:gd name="T31" fmla="*/ 83 h 235"/>
                <a:gd name="T32" fmla="*/ 33 w 190"/>
                <a:gd name="T33" fmla="*/ 162 h 235"/>
                <a:gd name="T34" fmla="*/ 58 w 190"/>
                <a:gd name="T35" fmla="*/ 22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235">
                  <a:moveTo>
                    <a:pt x="134" y="235"/>
                  </a:moveTo>
                  <a:cubicBezTo>
                    <a:pt x="56" y="235"/>
                    <a:pt x="56" y="235"/>
                    <a:pt x="56" y="235"/>
                  </a:cubicBezTo>
                  <a:cubicBezTo>
                    <a:pt x="54" y="235"/>
                    <a:pt x="52" y="233"/>
                    <a:pt x="52" y="232"/>
                  </a:cubicBezTo>
                  <a:cubicBezTo>
                    <a:pt x="49" y="207"/>
                    <a:pt x="37" y="186"/>
                    <a:pt x="27" y="165"/>
                  </a:cubicBezTo>
                  <a:cubicBezTo>
                    <a:pt x="13" y="140"/>
                    <a:pt x="0" y="114"/>
                    <a:pt x="0" y="83"/>
                  </a:cubicBezTo>
                  <a:cubicBezTo>
                    <a:pt x="0" y="32"/>
                    <a:pt x="37" y="0"/>
                    <a:pt x="95" y="0"/>
                  </a:cubicBezTo>
                  <a:cubicBezTo>
                    <a:pt x="149" y="0"/>
                    <a:pt x="190" y="36"/>
                    <a:pt x="190" y="83"/>
                  </a:cubicBezTo>
                  <a:cubicBezTo>
                    <a:pt x="190" y="114"/>
                    <a:pt x="176" y="140"/>
                    <a:pt x="163" y="165"/>
                  </a:cubicBezTo>
                  <a:cubicBezTo>
                    <a:pt x="152" y="186"/>
                    <a:pt x="141" y="207"/>
                    <a:pt x="137" y="232"/>
                  </a:cubicBezTo>
                  <a:cubicBezTo>
                    <a:pt x="137" y="233"/>
                    <a:pt x="136" y="235"/>
                    <a:pt x="134" y="235"/>
                  </a:cubicBezTo>
                  <a:close/>
                  <a:moveTo>
                    <a:pt x="58" y="228"/>
                  </a:moveTo>
                  <a:cubicBezTo>
                    <a:pt x="131" y="228"/>
                    <a:pt x="131" y="228"/>
                    <a:pt x="131" y="228"/>
                  </a:cubicBezTo>
                  <a:cubicBezTo>
                    <a:pt x="135" y="203"/>
                    <a:pt x="146" y="182"/>
                    <a:pt x="157" y="162"/>
                  </a:cubicBezTo>
                  <a:cubicBezTo>
                    <a:pt x="170" y="136"/>
                    <a:pt x="183" y="112"/>
                    <a:pt x="183" y="83"/>
                  </a:cubicBezTo>
                  <a:cubicBezTo>
                    <a:pt x="183" y="40"/>
                    <a:pt x="145" y="7"/>
                    <a:pt x="95" y="7"/>
                  </a:cubicBezTo>
                  <a:cubicBezTo>
                    <a:pt x="30" y="7"/>
                    <a:pt x="7" y="46"/>
                    <a:pt x="7" y="83"/>
                  </a:cubicBezTo>
                  <a:cubicBezTo>
                    <a:pt x="7" y="112"/>
                    <a:pt x="19" y="136"/>
                    <a:pt x="33" y="162"/>
                  </a:cubicBezTo>
                  <a:cubicBezTo>
                    <a:pt x="43" y="182"/>
                    <a:pt x="54" y="203"/>
                    <a:pt x="58" y="228"/>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54"/>
            <p:cNvSpPr>
              <a:spLocks noEditPoints="1"/>
            </p:cNvSpPr>
            <p:nvPr/>
          </p:nvSpPr>
          <p:spPr bwMode="auto">
            <a:xfrm>
              <a:off x="4783138" y="5422900"/>
              <a:ext cx="217488" cy="165100"/>
            </a:xfrm>
            <a:custGeom>
              <a:avLst/>
              <a:gdLst>
                <a:gd name="T0" fmla="*/ 49 w 98"/>
                <a:gd name="T1" fmla="*/ 74 h 74"/>
                <a:gd name="T2" fmla="*/ 0 w 98"/>
                <a:gd name="T3" fmla="*/ 25 h 74"/>
                <a:gd name="T4" fmla="*/ 0 w 98"/>
                <a:gd name="T5" fmla="*/ 13 h 74"/>
                <a:gd name="T6" fmla="*/ 14 w 98"/>
                <a:gd name="T7" fmla="*/ 0 h 74"/>
                <a:gd name="T8" fmla="*/ 84 w 98"/>
                <a:gd name="T9" fmla="*/ 0 h 74"/>
                <a:gd name="T10" fmla="*/ 98 w 98"/>
                <a:gd name="T11" fmla="*/ 13 h 74"/>
                <a:gd name="T12" fmla="*/ 98 w 98"/>
                <a:gd name="T13" fmla="*/ 25 h 74"/>
                <a:gd name="T14" fmla="*/ 49 w 98"/>
                <a:gd name="T15" fmla="*/ 74 h 74"/>
                <a:gd name="T16" fmla="*/ 14 w 98"/>
                <a:gd name="T17" fmla="*/ 7 h 74"/>
                <a:gd name="T18" fmla="*/ 7 w 98"/>
                <a:gd name="T19" fmla="*/ 13 h 74"/>
                <a:gd name="T20" fmla="*/ 7 w 98"/>
                <a:gd name="T21" fmla="*/ 25 h 74"/>
                <a:gd name="T22" fmla="*/ 49 w 98"/>
                <a:gd name="T23" fmla="*/ 67 h 74"/>
                <a:gd name="T24" fmla="*/ 91 w 98"/>
                <a:gd name="T25" fmla="*/ 25 h 74"/>
                <a:gd name="T26" fmla="*/ 91 w 98"/>
                <a:gd name="T27" fmla="*/ 13 h 74"/>
                <a:gd name="T28" fmla="*/ 84 w 98"/>
                <a:gd name="T29" fmla="*/ 7 h 74"/>
                <a:gd name="T30" fmla="*/ 14 w 98"/>
                <a:gd name="T3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74">
                  <a:moveTo>
                    <a:pt x="49" y="74"/>
                  </a:moveTo>
                  <a:cubicBezTo>
                    <a:pt x="22" y="74"/>
                    <a:pt x="0" y="52"/>
                    <a:pt x="0" y="25"/>
                  </a:cubicBezTo>
                  <a:cubicBezTo>
                    <a:pt x="0" y="13"/>
                    <a:pt x="0" y="13"/>
                    <a:pt x="0" y="13"/>
                  </a:cubicBezTo>
                  <a:cubicBezTo>
                    <a:pt x="0" y="6"/>
                    <a:pt x="6" y="0"/>
                    <a:pt x="14" y="0"/>
                  </a:cubicBezTo>
                  <a:cubicBezTo>
                    <a:pt x="84" y="0"/>
                    <a:pt x="84" y="0"/>
                    <a:pt x="84" y="0"/>
                  </a:cubicBezTo>
                  <a:cubicBezTo>
                    <a:pt x="92" y="0"/>
                    <a:pt x="98" y="6"/>
                    <a:pt x="98" y="13"/>
                  </a:cubicBezTo>
                  <a:cubicBezTo>
                    <a:pt x="98" y="25"/>
                    <a:pt x="98" y="25"/>
                    <a:pt x="98" y="25"/>
                  </a:cubicBezTo>
                  <a:cubicBezTo>
                    <a:pt x="98" y="52"/>
                    <a:pt x="76" y="74"/>
                    <a:pt x="49" y="74"/>
                  </a:cubicBezTo>
                  <a:close/>
                  <a:moveTo>
                    <a:pt x="14" y="7"/>
                  </a:moveTo>
                  <a:cubicBezTo>
                    <a:pt x="10" y="7"/>
                    <a:pt x="7" y="10"/>
                    <a:pt x="7" y="13"/>
                  </a:cubicBezTo>
                  <a:cubicBezTo>
                    <a:pt x="7" y="25"/>
                    <a:pt x="7" y="25"/>
                    <a:pt x="7" y="25"/>
                  </a:cubicBezTo>
                  <a:cubicBezTo>
                    <a:pt x="7" y="48"/>
                    <a:pt x="26" y="67"/>
                    <a:pt x="49" y="67"/>
                  </a:cubicBezTo>
                  <a:cubicBezTo>
                    <a:pt x="72" y="67"/>
                    <a:pt x="91" y="48"/>
                    <a:pt x="91" y="25"/>
                  </a:cubicBezTo>
                  <a:cubicBezTo>
                    <a:pt x="91" y="13"/>
                    <a:pt x="91" y="13"/>
                    <a:pt x="91" y="13"/>
                  </a:cubicBezTo>
                  <a:cubicBezTo>
                    <a:pt x="91" y="10"/>
                    <a:pt x="88" y="7"/>
                    <a:pt x="84" y="7"/>
                  </a:cubicBezTo>
                  <a:lnTo>
                    <a:pt x="14" y="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55"/>
            <p:cNvSpPr>
              <a:spLocks/>
            </p:cNvSpPr>
            <p:nvPr/>
          </p:nvSpPr>
          <p:spPr bwMode="auto">
            <a:xfrm>
              <a:off x="4789488" y="5470525"/>
              <a:ext cx="204788" cy="14288"/>
            </a:xfrm>
            <a:custGeom>
              <a:avLst/>
              <a:gdLst>
                <a:gd name="T0" fmla="*/ 88 w 92"/>
                <a:gd name="T1" fmla="*/ 7 h 7"/>
                <a:gd name="T2" fmla="*/ 3 w 92"/>
                <a:gd name="T3" fmla="*/ 7 h 7"/>
                <a:gd name="T4" fmla="*/ 0 w 92"/>
                <a:gd name="T5" fmla="*/ 4 h 7"/>
                <a:gd name="T6" fmla="*/ 3 w 92"/>
                <a:gd name="T7" fmla="*/ 0 h 7"/>
                <a:gd name="T8" fmla="*/ 88 w 92"/>
                <a:gd name="T9" fmla="*/ 0 h 7"/>
                <a:gd name="T10" fmla="*/ 92 w 92"/>
                <a:gd name="T11" fmla="*/ 4 h 7"/>
                <a:gd name="T12" fmla="*/ 88 w 9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92" h="7">
                  <a:moveTo>
                    <a:pt x="88" y="7"/>
                  </a:moveTo>
                  <a:cubicBezTo>
                    <a:pt x="3" y="7"/>
                    <a:pt x="3" y="7"/>
                    <a:pt x="3" y="7"/>
                  </a:cubicBezTo>
                  <a:cubicBezTo>
                    <a:pt x="1" y="7"/>
                    <a:pt x="0" y="6"/>
                    <a:pt x="0" y="4"/>
                  </a:cubicBezTo>
                  <a:cubicBezTo>
                    <a:pt x="0" y="2"/>
                    <a:pt x="1" y="0"/>
                    <a:pt x="3" y="0"/>
                  </a:cubicBezTo>
                  <a:cubicBezTo>
                    <a:pt x="88" y="0"/>
                    <a:pt x="88" y="0"/>
                    <a:pt x="88" y="0"/>
                  </a:cubicBezTo>
                  <a:cubicBezTo>
                    <a:pt x="90" y="0"/>
                    <a:pt x="92" y="2"/>
                    <a:pt x="92" y="4"/>
                  </a:cubicBezTo>
                  <a:cubicBezTo>
                    <a:pt x="92" y="6"/>
                    <a:pt x="90" y="7"/>
                    <a:pt x="88"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56"/>
            <p:cNvSpPr>
              <a:spLocks/>
            </p:cNvSpPr>
            <p:nvPr/>
          </p:nvSpPr>
          <p:spPr bwMode="auto">
            <a:xfrm>
              <a:off x="4799013" y="5516563"/>
              <a:ext cx="184150" cy="15875"/>
            </a:xfrm>
            <a:custGeom>
              <a:avLst/>
              <a:gdLst>
                <a:gd name="T0" fmla="*/ 80 w 83"/>
                <a:gd name="T1" fmla="*/ 7 h 7"/>
                <a:gd name="T2" fmla="*/ 3 w 83"/>
                <a:gd name="T3" fmla="*/ 7 h 7"/>
                <a:gd name="T4" fmla="*/ 0 w 83"/>
                <a:gd name="T5" fmla="*/ 3 h 7"/>
                <a:gd name="T6" fmla="*/ 3 w 83"/>
                <a:gd name="T7" fmla="*/ 0 h 7"/>
                <a:gd name="T8" fmla="*/ 80 w 83"/>
                <a:gd name="T9" fmla="*/ 0 h 7"/>
                <a:gd name="T10" fmla="*/ 83 w 83"/>
                <a:gd name="T11" fmla="*/ 3 h 7"/>
                <a:gd name="T12" fmla="*/ 80 w 8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83" h="7">
                  <a:moveTo>
                    <a:pt x="80" y="7"/>
                  </a:moveTo>
                  <a:cubicBezTo>
                    <a:pt x="3" y="7"/>
                    <a:pt x="3" y="7"/>
                    <a:pt x="3" y="7"/>
                  </a:cubicBezTo>
                  <a:cubicBezTo>
                    <a:pt x="2" y="7"/>
                    <a:pt x="0" y="5"/>
                    <a:pt x="0" y="3"/>
                  </a:cubicBezTo>
                  <a:cubicBezTo>
                    <a:pt x="0" y="1"/>
                    <a:pt x="2" y="0"/>
                    <a:pt x="3" y="0"/>
                  </a:cubicBezTo>
                  <a:cubicBezTo>
                    <a:pt x="80" y="0"/>
                    <a:pt x="80" y="0"/>
                    <a:pt x="80" y="0"/>
                  </a:cubicBezTo>
                  <a:cubicBezTo>
                    <a:pt x="82" y="0"/>
                    <a:pt x="83" y="1"/>
                    <a:pt x="83" y="3"/>
                  </a:cubicBezTo>
                  <a:cubicBezTo>
                    <a:pt x="83" y="5"/>
                    <a:pt x="82" y="7"/>
                    <a:pt x="80"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57"/>
            <p:cNvSpPr>
              <a:spLocks/>
            </p:cNvSpPr>
            <p:nvPr/>
          </p:nvSpPr>
          <p:spPr bwMode="auto">
            <a:xfrm>
              <a:off x="4916488" y="5173663"/>
              <a:ext cx="92075" cy="207963"/>
            </a:xfrm>
            <a:custGeom>
              <a:avLst/>
              <a:gdLst>
                <a:gd name="T0" fmla="*/ 4 w 42"/>
                <a:gd name="T1" fmla="*/ 94 h 94"/>
                <a:gd name="T2" fmla="*/ 3 w 42"/>
                <a:gd name="T3" fmla="*/ 94 h 94"/>
                <a:gd name="T4" fmla="*/ 1 w 42"/>
                <a:gd name="T5" fmla="*/ 90 h 94"/>
                <a:gd name="T6" fmla="*/ 35 w 42"/>
                <a:gd name="T7" fmla="*/ 2 h 94"/>
                <a:gd name="T8" fmla="*/ 39 w 42"/>
                <a:gd name="T9" fmla="*/ 1 h 94"/>
                <a:gd name="T10" fmla="*/ 41 w 42"/>
                <a:gd name="T11" fmla="*/ 5 h 94"/>
                <a:gd name="T12" fmla="*/ 8 w 42"/>
                <a:gd name="T13" fmla="*/ 92 h 94"/>
                <a:gd name="T14" fmla="*/ 4 w 42"/>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4">
                  <a:moveTo>
                    <a:pt x="4" y="94"/>
                  </a:moveTo>
                  <a:cubicBezTo>
                    <a:pt x="4" y="94"/>
                    <a:pt x="3" y="94"/>
                    <a:pt x="3" y="94"/>
                  </a:cubicBezTo>
                  <a:cubicBezTo>
                    <a:pt x="1" y="93"/>
                    <a:pt x="0" y="91"/>
                    <a:pt x="1" y="90"/>
                  </a:cubicBezTo>
                  <a:cubicBezTo>
                    <a:pt x="35" y="2"/>
                    <a:pt x="35" y="2"/>
                    <a:pt x="35" y="2"/>
                  </a:cubicBezTo>
                  <a:cubicBezTo>
                    <a:pt x="36" y="1"/>
                    <a:pt x="38" y="0"/>
                    <a:pt x="39" y="1"/>
                  </a:cubicBezTo>
                  <a:cubicBezTo>
                    <a:pt x="41" y="1"/>
                    <a:pt x="42" y="3"/>
                    <a:pt x="41" y="5"/>
                  </a:cubicBezTo>
                  <a:cubicBezTo>
                    <a:pt x="8" y="92"/>
                    <a:pt x="8" y="92"/>
                    <a:pt x="8" y="92"/>
                  </a:cubicBezTo>
                  <a:cubicBezTo>
                    <a:pt x="7" y="93"/>
                    <a:pt x="6" y="94"/>
                    <a:pt x="4" y="9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58"/>
            <p:cNvSpPr>
              <a:spLocks/>
            </p:cNvSpPr>
            <p:nvPr/>
          </p:nvSpPr>
          <p:spPr bwMode="auto">
            <a:xfrm>
              <a:off x="4773613" y="5173663"/>
              <a:ext cx="92075" cy="207963"/>
            </a:xfrm>
            <a:custGeom>
              <a:avLst/>
              <a:gdLst>
                <a:gd name="T0" fmla="*/ 37 w 41"/>
                <a:gd name="T1" fmla="*/ 94 h 94"/>
                <a:gd name="T2" fmla="*/ 34 w 41"/>
                <a:gd name="T3" fmla="*/ 92 h 94"/>
                <a:gd name="T4" fmla="*/ 0 w 41"/>
                <a:gd name="T5" fmla="*/ 5 h 94"/>
                <a:gd name="T6" fmla="*/ 2 w 41"/>
                <a:gd name="T7" fmla="*/ 1 h 94"/>
                <a:gd name="T8" fmla="*/ 7 w 41"/>
                <a:gd name="T9" fmla="*/ 2 h 94"/>
                <a:gd name="T10" fmla="*/ 40 w 41"/>
                <a:gd name="T11" fmla="*/ 90 h 94"/>
                <a:gd name="T12" fmla="*/ 38 w 41"/>
                <a:gd name="T13" fmla="*/ 94 h 94"/>
                <a:gd name="T14" fmla="*/ 37 w 41"/>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94">
                  <a:moveTo>
                    <a:pt x="37" y="94"/>
                  </a:moveTo>
                  <a:cubicBezTo>
                    <a:pt x="36" y="94"/>
                    <a:pt x="35" y="93"/>
                    <a:pt x="34" y="92"/>
                  </a:cubicBezTo>
                  <a:cubicBezTo>
                    <a:pt x="0" y="5"/>
                    <a:pt x="0" y="5"/>
                    <a:pt x="0" y="5"/>
                  </a:cubicBezTo>
                  <a:cubicBezTo>
                    <a:pt x="0" y="3"/>
                    <a:pt x="1" y="1"/>
                    <a:pt x="2" y="1"/>
                  </a:cubicBezTo>
                  <a:cubicBezTo>
                    <a:pt x="4" y="0"/>
                    <a:pt x="6" y="1"/>
                    <a:pt x="7" y="2"/>
                  </a:cubicBezTo>
                  <a:cubicBezTo>
                    <a:pt x="40" y="90"/>
                    <a:pt x="40" y="90"/>
                    <a:pt x="40" y="90"/>
                  </a:cubicBezTo>
                  <a:cubicBezTo>
                    <a:pt x="41" y="91"/>
                    <a:pt x="40" y="93"/>
                    <a:pt x="38" y="94"/>
                  </a:cubicBezTo>
                  <a:cubicBezTo>
                    <a:pt x="38" y="94"/>
                    <a:pt x="38" y="94"/>
                    <a:pt x="37" y="9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59"/>
            <p:cNvSpPr>
              <a:spLocks/>
            </p:cNvSpPr>
            <p:nvPr/>
          </p:nvSpPr>
          <p:spPr bwMode="auto">
            <a:xfrm>
              <a:off x="4806951" y="5157788"/>
              <a:ext cx="168275" cy="34925"/>
            </a:xfrm>
            <a:custGeom>
              <a:avLst/>
              <a:gdLst>
                <a:gd name="T0" fmla="*/ 12 w 76"/>
                <a:gd name="T1" fmla="*/ 15 h 16"/>
                <a:gd name="T2" fmla="*/ 10 w 76"/>
                <a:gd name="T3" fmla="*/ 14 h 16"/>
                <a:gd name="T4" fmla="*/ 1 w 76"/>
                <a:gd name="T5" fmla="*/ 6 h 16"/>
                <a:gd name="T6" fmla="*/ 1 w 76"/>
                <a:gd name="T7" fmla="*/ 1 h 16"/>
                <a:gd name="T8" fmla="*/ 6 w 76"/>
                <a:gd name="T9" fmla="*/ 1 h 16"/>
                <a:gd name="T10" fmla="*/ 12 w 76"/>
                <a:gd name="T11" fmla="*/ 7 h 16"/>
                <a:gd name="T12" fmla="*/ 18 w 76"/>
                <a:gd name="T13" fmla="*/ 1 h 16"/>
                <a:gd name="T14" fmla="*/ 23 w 76"/>
                <a:gd name="T15" fmla="*/ 1 h 16"/>
                <a:gd name="T16" fmla="*/ 29 w 76"/>
                <a:gd name="T17" fmla="*/ 7 h 16"/>
                <a:gd name="T18" fmla="*/ 35 w 76"/>
                <a:gd name="T19" fmla="*/ 1 h 16"/>
                <a:gd name="T20" fmla="*/ 40 w 76"/>
                <a:gd name="T21" fmla="*/ 1 h 16"/>
                <a:gd name="T22" fmla="*/ 46 w 76"/>
                <a:gd name="T23" fmla="*/ 7 h 16"/>
                <a:gd name="T24" fmla="*/ 52 w 76"/>
                <a:gd name="T25" fmla="*/ 1 h 16"/>
                <a:gd name="T26" fmla="*/ 57 w 76"/>
                <a:gd name="T27" fmla="*/ 1 h 16"/>
                <a:gd name="T28" fmla="*/ 63 w 76"/>
                <a:gd name="T29" fmla="*/ 7 h 16"/>
                <a:gd name="T30" fmla="*/ 69 w 76"/>
                <a:gd name="T31" fmla="*/ 1 h 16"/>
                <a:gd name="T32" fmla="*/ 74 w 76"/>
                <a:gd name="T33" fmla="*/ 1 h 16"/>
                <a:gd name="T34" fmla="*/ 74 w 76"/>
                <a:gd name="T35" fmla="*/ 6 h 16"/>
                <a:gd name="T36" fmla="*/ 66 w 76"/>
                <a:gd name="T37" fmla="*/ 14 h 16"/>
                <a:gd name="T38" fmla="*/ 61 w 76"/>
                <a:gd name="T39" fmla="*/ 14 h 16"/>
                <a:gd name="T40" fmla="*/ 55 w 76"/>
                <a:gd name="T41" fmla="*/ 8 h 16"/>
                <a:gd name="T42" fmla="*/ 49 w 76"/>
                <a:gd name="T43" fmla="*/ 14 h 16"/>
                <a:gd name="T44" fmla="*/ 44 w 76"/>
                <a:gd name="T45" fmla="*/ 14 h 16"/>
                <a:gd name="T46" fmla="*/ 38 w 76"/>
                <a:gd name="T47" fmla="*/ 8 h 16"/>
                <a:gd name="T48" fmla="*/ 32 w 76"/>
                <a:gd name="T49" fmla="*/ 14 h 16"/>
                <a:gd name="T50" fmla="*/ 27 w 76"/>
                <a:gd name="T51" fmla="*/ 14 h 16"/>
                <a:gd name="T52" fmla="*/ 21 w 76"/>
                <a:gd name="T53" fmla="*/ 8 h 16"/>
                <a:gd name="T54" fmla="*/ 15 w 76"/>
                <a:gd name="T55" fmla="*/ 14 h 16"/>
                <a:gd name="T56" fmla="*/ 12 w 76"/>
                <a:gd name="T5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16">
                  <a:moveTo>
                    <a:pt x="12" y="15"/>
                  </a:moveTo>
                  <a:cubicBezTo>
                    <a:pt x="11" y="15"/>
                    <a:pt x="10" y="15"/>
                    <a:pt x="10" y="14"/>
                  </a:cubicBezTo>
                  <a:cubicBezTo>
                    <a:pt x="1" y="6"/>
                    <a:pt x="1" y="6"/>
                    <a:pt x="1" y="6"/>
                  </a:cubicBezTo>
                  <a:cubicBezTo>
                    <a:pt x="0" y="5"/>
                    <a:pt x="0" y="2"/>
                    <a:pt x="1" y="1"/>
                  </a:cubicBezTo>
                  <a:cubicBezTo>
                    <a:pt x="3" y="0"/>
                    <a:pt x="5" y="0"/>
                    <a:pt x="6" y="1"/>
                  </a:cubicBezTo>
                  <a:cubicBezTo>
                    <a:pt x="12" y="7"/>
                    <a:pt x="12" y="7"/>
                    <a:pt x="12" y="7"/>
                  </a:cubicBezTo>
                  <a:cubicBezTo>
                    <a:pt x="18" y="1"/>
                    <a:pt x="18" y="1"/>
                    <a:pt x="18" y="1"/>
                  </a:cubicBezTo>
                  <a:cubicBezTo>
                    <a:pt x="20" y="0"/>
                    <a:pt x="22" y="0"/>
                    <a:pt x="23" y="1"/>
                  </a:cubicBezTo>
                  <a:cubicBezTo>
                    <a:pt x="29" y="7"/>
                    <a:pt x="29" y="7"/>
                    <a:pt x="29" y="7"/>
                  </a:cubicBezTo>
                  <a:cubicBezTo>
                    <a:pt x="35" y="1"/>
                    <a:pt x="35" y="1"/>
                    <a:pt x="35" y="1"/>
                  </a:cubicBezTo>
                  <a:cubicBezTo>
                    <a:pt x="37" y="0"/>
                    <a:pt x="39" y="0"/>
                    <a:pt x="40" y="1"/>
                  </a:cubicBezTo>
                  <a:cubicBezTo>
                    <a:pt x="46" y="7"/>
                    <a:pt x="46" y="7"/>
                    <a:pt x="46" y="7"/>
                  </a:cubicBezTo>
                  <a:cubicBezTo>
                    <a:pt x="52" y="1"/>
                    <a:pt x="52" y="1"/>
                    <a:pt x="52" y="1"/>
                  </a:cubicBezTo>
                  <a:cubicBezTo>
                    <a:pt x="54" y="0"/>
                    <a:pt x="56" y="0"/>
                    <a:pt x="57" y="1"/>
                  </a:cubicBezTo>
                  <a:cubicBezTo>
                    <a:pt x="63" y="7"/>
                    <a:pt x="63" y="7"/>
                    <a:pt x="63" y="7"/>
                  </a:cubicBezTo>
                  <a:cubicBezTo>
                    <a:pt x="69" y="1"/>
                    <a:pt x="69" y="1"/>
                    <a:pt x="69" y="1"/>
                  </a:cubicBezTo>
                  <a:cubicBezTo>
                    <a:pt x="71" y="0"/>
                    <a:pt x="73" y="0"/>
                    <a:pt x="74" y="1"/>
                  </a:cubicBezTo>
                  <a:cubicBezTo>
                    <a:pt x="76" y="2"/>
                    <a:pt x="76" y="5"/>
                    <a:pt x="74" y="6"/>
                  </a:cubicBezTo>
                  <a:cubicBezTo>
                    <a:pt x="66" y="14"/>
                    <a:pt x="66" y="14"/>
                    <a:pt x="66" y="14"/>
                  </a:cubicBezTo>
                  <a:cubicBezTo>
                    <a:pt x="64" y="16"/>
                    <a:pt x="62" y="16"/>
                    <a:pt x="61" y="14"/>
                  </a:cubicBezTo>
                  <a:cubicBezTo>
                    <a:pt x="55" y="8"/>
                    <a:pt x="55" y="8"/>
                    <a:pt x="55" y="8"/>
                  </a:cubicBezTo>
                  <a:cubicBezTo>
                    <a:pt x="49" y="14"/>
                    <a:pt x="49" y="14"/>
                    <a:pt x="49" y="14"/>
                  </a:cubicBezTo>
                  <a:cubicBezTo>
                    <a:pt x="47" y="16"/>
                    <a:pt x="45" y="16"/>
                    <a:pt x="44" y="14"/>
                  </a:cubicBezTo>
                  <a:cubicBezTo>
                    <a:pt x="38" y="8"/>
                    <a:pt x="38" y="8"/>
                    <a:pt x="38" y="8"/>
                  </a:cubicBezTo>
                  <a:cubicBezTo>
                    <a:pt x="32" y="14"/>
                    <a:pt x="32" y="14"/>
                    <a:pt x="32" y="14"/>
                  </a:cubicBezTo>
                  <a:cubicBezTo>
                    <a:pt x="30" y="16"/>
                    <a:pt x="28" y="16"/>
                    <a:pt x="27" y="14"/>
                  </a:cubicBezTo>
                  <a:cubicBezTo>
                    <a:pt x="21" y="8"/>
                    <a:pt x="21" y="8"/>
                    <a:pt x="21" y="8"/>
                  </a:cubicBezTo>
                  <a:cubicBezTo>
                    <a:pt x="15" y="14"/>
                    <a:pt x="15" y="14"/>
                    <a:pt x="15" y="14"/>
                  </a:cubicBezTo>
                  <a:cubicBezTo>
                    <a:pt x="14" y="15"/>
                    <a:pt x="13" y="15"/>
                    <a:pt x="12" y="1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Line 60"/>
            <p:cNvSpPr>
              <a:spLocks noChangeShapeType="1"/>
            </p:cNvSpPr>
            <p:nvPr/>
          </p:nvSpPr>
          <p:spPr bwMode="auto">
            <a:xfrm>
              <a:off x="6108701" y="3473450"/>
              <a:ext cx="0" cy="3384550"/>
            </a:xfrm>
            <a:prstGeom prst="line">
              <a:avLst/>
            </a:prstGeom>
            <a:noFill/>
            <a:ln w="106363"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1"/>
            <p:cNvSpPr>
              <a:spLocks/>
            </p:cNvSpPr>
            <p:nvPr/>
          </p:nvSpPr>
          <p:spPr bwMode="auto">
            <a:xfrm>
              <a:off x="5851526" y="3351213"/>
              <a:ext cx="511175" cy="68263"/>
            </a:xfrm>
            <a:custGeom>
              <a:avLst/>
              <a:gdLst>
                <a:gd name="T0" fmla="*/ 216 w 231"/>
                <a:gd name="T1" fmla="*/ 31 h 31"/>
                <a:gd name="T2" fmla="*/ 15 w 231"/>
                <a:gd name="T3" fmla="*/ 31 h 31"/>
                <a:gd name="T4" fmla="*/ 0 w 231"/>
                <a:gd name="T5" fmla="*/ 16 h 31"/>
                <a:gd name="T6" fmla="*/ 0 w 231"/>
                <a:gd name="T7" fmla="*/ 16 h 31"/>
                <a:gd name="T8" fmla="*/ 15 w 231"/>
                <a:gd name="T9" fmla="*/ 0 h 31"/>
                <a:gd name="T10" fmla="*/ 216 w 231"/>
                <a:gd name="T11" fmla="*/ 0 h 31"/>
                <a:gd name="T12" fmla="*/ 231 w 231"/>
                <a:gd name="T13" fmla="*/ 16 h 31"/>
                <a:gd name="T14" fmla="*/ 231 w 231"/>
                <a:gd name="T15" fmla="*/ 16 h 31"/>
                <a:gd name="T16" fmla="*/ 216 w 23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1">
                  <a:moveTo>
                    <a:pt x="216" y="31"/>
                  </a:moveTo>
                  <a:cubicBezTo>
                    <a:pt x="15" y="31"/>
                    <a:pt x="15" y="31"/>
                    <a:pt x="15" y="31"/>
                  </a:cubicBezTo>
                  <a:cubicBezTo>
                    <a:pt x="7" y="31"/>
                    <a:pt x="0" y="24"/>
                    <a:pt x="0" y="16"/>
                  </a:cubicBezTo>
                  <a:cubicBezTo>
                    <a:pt x="0" y="16"/>
                    <a:pt x="0" y="16"/>
                    <a:pt x="0" y="16"/>
                  </a:cubicBezTo>
                  <a:cubicBezTo>
                    <a:pt x="0" y="7"/>
                    <a:pt x="7" y="0"/>
                    <a:pt x="15" y="0"/>
                  </a:cubicBezTo>
                  <a:cubicBezTo>
                    <a:pt x="216" y="0"/>
                    <a:pt x="216" y="0"/>
                    <a:pt x="216" y="0"/>
                  </a:cubicBezTo>
                  <a:cubicBezTo>
                    <a:pt x="224" y="0"/>
                    <a:pt x="231" y="7"/>
                    <a:pt x="231" y="16"/>
                  </a:cubicBezTo>
                  <a:cubicBezTo>
                    <a:pt x="231" y="16"/>
                    <a:pt x="231" y="16"/>
                    <a:pt x="231" y="16"/>
                  </a:cubicBezTo>
                  <a:cubicBezTo>
                    <a:pt x="231" y="24"/>
                    <a:pt x="224" y="31"/>
                    <a:pt x="216" y="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62"/>
            <p:cNvSpPr>
              <a:spLocks/>
            </p:cNvSpPr>
            <p:nvPr/>
          </p:nvSpPr>
          <p:spPr bwMode="auto">
            <a:xfrm>
              <a:off x="5937251" y="3446463"/>
              <a:ext cx="339725" cy="68263"/>
            </a:xfrm>
            <a:custGeom>
              <a:avLst/>
              <a:gdLst>
                <a:gd name="T0" fmla="*/ 141 w 153"/>
                <a:gd name="T1" fmla="*/ 31 h 31"/>
                <a:gd name="T2" fmla="*/ 12 w 153"/>
                <a:gd name="T3" fmla="*/ 31 h 31"/>
                <a:gd name="T4" fmla="*/ 0 w 153"/>
                <a:gd name="T5" fmla="*/ 18 h 31"/>
                <a:gd name="T6" fmla="*/ 0 w 153"/>
                <a:gd name="T7" fmla="*/ 13 h 31"/>
                <a:gd name="T8" fmla="*/ 12 w 153"/>
                <a:gd name="T9" fmla="*/ 0 h 31"/>
                <a:gd name="T10" fmla="*/ 141 w 153"/>
                <a:gd name="T11" fmla="*/ 0 h 31"/>
                <a:gd name="T12" fmla="*/ 153 w 153"/>
                <a:gd name="T13" fmla="*/ 13 h 31"/>
                <a:gd name="T14" fmla="*/ 153 w 153"/>
                <a:gd name="T15" fmla="*/ 18 h 31"/>
                <a:gd name="T16" fmla="*/ 141 w 15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31">
                  <a:moveTo>
                    <a:pt x="141" y="31"/>
                  </a:moveTo>
                  <a:cubicBezTo>
                    <a:pt x="12" y="31"/>
                    <a:pt x="12" y="31"/>
                    <a:pt x="12" y="31"/>
                  </a:cubicBezTo>
                  <a:cubicBezTo>
                    <a:pt x="5" y="31"/>
                    <a:pt x="0" y="25"/>
                    <a:pt x="0" y="18"/>
                  </a:cubicBezTo>
                  <a:cubicBezTo>
                    <a:pt x="0" y="13"/>
                    <a:pt x="0" y="13"/>
                    <a:pt x="0" y="13"/>
                  </a:cubicBezTo>
                  <a:cubicBezTo>
                    <a:pt x="0" y="6"/>
                    <a:pt x="5" y="0"/>
                    <a:pt x="12" y="0"/>
                  </a:cubicBezTo>
                  <a:cubicBezTo>
                    <a:pt x="141" y="0"/>
                    <a:pt x="141" y="0"/>
                    <a:pt x="141" y="0"/>
                  </a:cubicBezTo>
                  <a:cubicBezTo>
                    <a:pt x="148" y="0"/>
                    <a:pt x="153" y="6"/>
                    <a:pt x="153" y="13"/>
                  </a:cubicBezTo>
                  <a:cubicBezTo>
                    <a:pt x="153" y="18"/>
                    <a:pt x="153" y="18"/>
                    <a:pt x="153" y="18"/>
                  </a:cubicBezTo>
                  <a:cubicBezTo>
                    <a:pt x="153" y="25"/>
                    <a:pt x="148" y="31"/>
                    <a:pt x="141" y="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63"/>
            <p:cNvSpPr>
              <a:spLocks/>
            </p:cNvSpPr>
            <p:nvPr/>
          </p:nvSpPr>
          <p:spPr bwMode="auto">
            <a:xfrm>
              <a:off x="5851526" y="3259138"/>
              <a:ext cx="511175" cy="66675"/>
            </a:xfrm>
            <a:custGeom>
              <a:avLst/>
              <a:gdLst>
                <a:gd name="T0" fmla="*/ 216 w 231"/>
                <a:gd name="T1" fmla="*/ 30 h 30"/>
                <a:gd name="T2" fmla="*/ 15 w 231"/>
                <a:gd name="T3" fmla="*/ 30 h 30"/>
                <a:gd name="T4" fmla="*/ 0 w 231"/>
                <a:gd name="T5" fmla="*/ 15 h 30"/>
                <a:gd name="T6" fmla="*/ 0 w 231"/>
                <a:gd name="T7" fmla="*/ 15 h 30"/>
                <a:gd name="T8" fmla="*/ 15 w 231"/>
                <a:gd name="T9" fmla="*/ 0 h 30"/>
                <a:gd name="T10" fmla="*/ 216 w 231"/>
                <a:gd name="T11" fmla="*/ 0 h 30"/>
                <a:gd name="T12" fmla="*/ 231 w 231"/>
                <a:gd name="T13" fmla="*/ 15 h 30"/>
                <a:gd name="T14" fmla="*/ 231 w 231"/>
                <a:gd name="T15" fmla="*/ 15 h 30"/>
                <a:gd name="T16" fmla="*/ 216 w 231"/>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0">
                  <a:moveTo>
                    <a:pt x="216" y="30"/>
                  </a:moveTo>
                  <a:cubicBezTo>
                    <a:pt x="15" y="30"/>
                    <a:pt x="15" y="30"/>
                    <a:pt x="15" y="30"/>
                  </a:cubicBezTo>
                  <a:cubicBezTo>
                    <a:pt x="7" y="30"/>
                    <a:pt x="0" y="23"/>
                    <a:pt x="0" y="15"/>
                  </a:cubicBezTo>
                  <a:cubicBezTo>
                    <a:pt x="0" y="15"/>
                    <a:pt x="0" y="15"/>
                    <a:pt x="0" y="15"/>
                  </a:cubicBezTo>
                  <a:cubicBezTo>
                    <a:pt x="0" y="7"/>
                    <a:pt x="7" y="0"/>
                    <a:pt x="15" y="0"/>
                  </a:cubicBezTo>
                  <a:cubicBezTo>
                    <a:pt x="216" y="0"/>
                    <a:pt x="216" y="0"/>
                    <a:pt x="216" y="0"/>
                  </a:cubicBezTo>
                  <a:cubicBezTo>
                    <a:pt x="224" y="0"/>
                    <a:pt x="231" y="7"/>
                    <a:pt x="231" y="15"/>
                  </a:cubicBezTo>
                  <a:cubicBezTo>
                    <a:pt x="231" y="15"/>
                    <a:pt x="231" y="15"/>
                    <a:pt x="231" y="15"/>
                  </a:cubicBezTo>
                  <a:cubicBezTo>
                    <a:pt x="231" y="23"/>
                    <a:pt x="224" y="30"/>
                    <a:pt x="216"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64"/>
            <p:cNvSpPr>
              <a:spLocks noEditPoints="1"/>
            </p:cNvSpPr>
            <p:nvPr/>
          </p:nvSpPr>
          <p:spPr bwMode="auto">
            <a:xfrm>
              <a:off x="5514976" y="1682750"/>
              <a:ext cx="1184275" cy="1549400"/>
            </a:xfrm>
            <a:custGeom>
              <a:avLst/>
              <a:gdLst>
                <a:gd name="T0" fmla="*/ 382 w 535"/>
                <a:gd name="T1" fmla="*/ 669 h 700"/>
                <a:gd name="T2" fmla="*/ 379 w 535"/>
                <a:gd name="T3" fmla="*/ 669 h 700"/>
                <a:gd name="T4" fmla="*/ 535 w 535"/>
                <a:gd name="T5" fmla="*/ 248 h 700"/>
                <a:gd name="T6" fmla="*/ 268 w 535"/>
                <a:gd name="T7" fmla="*/ 0 h 700"/>
                <a:gd name="T8" fmla="*/ 0 w 535"/>
                <a:gd name="T9" fmla="*/ 248 h 700"/>
                <a:gd name="T10" fmla="*/ 156 w 535"/>
                <a:gd name="T11" fmla="*/ 669 h 700"/>
                <a:gd name="T12" fmla="*/ 154 w 535"/>
                <a:gd name="T13" fmla="*/ 669 h 700"/>
                <a:gd name="T14" fmla="*/ 136 w 535"/>
                <a:gd name="T15" fmla="*/ 684 h 700"/>
                <a:gd name="T16" fmla="*/ 154 w 535"/>
                <a:gd name="T17" fmla="*/ 700 h 700"/>
                <a:gd name="T18" fmla="*/ 382 w 535"/>
                <a:gd name="T19" fmla="*/ 700 h 700"/>
                <a:gd name="T20" fmla="*/ 399 w 535"/>
                <a:gd name="T21" fmla="*/ 684 h 700"/>
                <a:gd name="T22" fmla="*/ 382 w 535"/>
                <a:gd name="T23" fmla="*/ 669 h 700"/>
                <a:gd name="T24" fmla="*/ 254 w 535"/>
                <a:gd name="T25" fmla="*/ 656 h 700"/>
                <a:gd name="T26" fmla="*/ 245 w 535"/>
                <a:gd name="T27" fmla="*/ 665 h 700"/>
                <a:gd name="T28" fmla="*/ 235 w 535"/>
                <a:gd name="T29" fmla="*/ 656 h 700"/>
                <a:gd name="T30" fmla="*/ 235 w 535"/>
                <a:gd name="T31" fmla="*/ 556 h 700"/>
                <a:gd name="T32" fmla="*/ 180 w 535"/>
                <a:gd name="T33" fmla="*/ 467 h 700"/>
                <a:gd name="T34" fmla="*/ 183 w 535"/>
                <a:gd name="T35" fmla="*/ 454 h 700"/>
                <a:gd name="T36" fmla="*/ 196 w 535"/>
                <a:gd name="T37" fmla="*/ 457 h 700"/>
                <a:gd name="T38" fmla="*/ 252 w 535"/>
                <a:gd name="T39" fmla="*/ 548 h 700"/>
                <a:gd name="T40" fmla="*/ 254 w 535"/>
                <a:gd name="T41" fmla="*/ 553 h 700"/>
                <a:gd name="T42" fmla="*/ 254 w 535"/>
                <a:gd name="T43" fmla="*/ 656 h 700"/>
                <a:gd name="T44" fmla="*/ 355 w 535"/>
                <a:gd name="T45" fmla="*/ 467 h 700"/>
                <a:gd name="T46" fmla="*/ 300 w 535"/>
                <a:gd name="T47" fmla="*/ 556 h 700"/>
                <a:gd name="T48" fmla="*/ 300 w 535"/>
                <a:gd name="T49" fmla="*/ 656 h 700"/>
                <a:gd name="T50" fmla="*/ 291 w 535"/>
                <a:gd name="T51" fmla="*/ 665 h 700"/>
                <a:gd name="T52" fmla="*/ 281 w 535"/>
                <a:gd name="T53" fmla="*/ 656 h 700"/>
                <a:gd name="T54" fmla="*/ 281 w 535"/>
                <a:gd name="T55" fmla="*/ 553 h 700"/>
                <a:gd name="T56" fmla="*/ 283 w 535"/>
                <a:gd name="T57" fmla="*/ 548 h 700"/>
                <a:gd name="T58" fmla="*/ 340 w 535"/>
                <a:gd name="T59" fmla="*/ 457 h 700"/>
                <a:gd name="T60" fmla="*/ 353 w 535"/>
                <a:gd name="T61" fmla="*/ 454 h 700"/>
                <a:gd name="T62" fmla="*/ 355 w 535"/>
                <a:gd name="T63" fmla="*/ 467 h 700"/>
                <a:gd name="T64" fmla="*/ 348 w 535"/>
                <a:gd name="T65" fmla="*/ 426 h 700"/>
                <a:gd name="T66" fmla="*/ 188 w 535"/>
                <a:gd name="T67" fmla="*/ 426 h 700"/>
                <a:gd name="T68" fmla="*/ 178 w 535"/>
                <a:gd name="T69" fmla="*/ 417 h 700"/>
                <a:gd name="T70" fmla="*/ 188 w 535"/>
                <a:gd name="T71" fmla="*/ 407 h 700"/>
                <a:gd name="T72" fmla="*/ 348 w 535"/>
                <a:gd name="T73" fmla="*/ 407 h 700"/>
                <a:gd name="T74" fmla="*/ 357 w 535"/>
                <a:gd name="T75" fmla="*/ 417 h 700"/>
                <a:gd name="T76" fmla="*/ 348 w 535"/>
                <a:gd name="T77" fmla="*/ 426 h 700"/>
                <a:gd name="T78" fmla="*/ 348 w 535"/>
                <a:gd name="T79" fmla="*/ 385 h 700"/>
                <a:gd name="T80" fmla="*/ 188 w 535"/>
                <a:gd name="T81" fmla="*/ 385 h 700"/>
                <a:gd name="T82" fmla="*/ 178 w 535"/>
                <a:gd name="T83" fmla="*/ 375 h 700"/>
                <a:gd name="T84" fmla="*/ 188 w 535"/>
                <a:gd name="T85" fmla="*/ 366 h 700"/>
                <a:gd name="T86" fmla="*/ 348 w 535"/>
                <a:gd name="T87" fmla="*/ 366 h 700"/>
                <a:gd name="T88" fmla="*/ 357 w 535"/>
                <a:gd name="T89" fmla="*/ 375 h 700"/>
                <a:gd name="T90" fmla="*/ 348 w 535"/>
                <a:gd name="T91" fmla="*/ 385 h 700"/>
                <a:gd name="T92" fmla="*/ 348 w 535"/>
                <a:gd name="T93" fmla="*/ 344 h 700"/>
                <a:gd name="T94" fmla="*/ 188 w 535"/>
                <a:gd name="T95" fmla="*/ 344 h 700"/>
                <a:gd name="T96" fmla="*/ 178 w 535"/>
                <a:gd name="T97" fmla="*/ 334 h 700"/>
                <a:gd name="T98" fmla="*/ 188 w 535"/>
                <a:gd name="T99" fmla="*/ 325 h 700"/>
                <a:gd name="T100" fmla="*/ 348 w 535"/>
                <a:gd name="T101" fmla="*/ 325 h 700"/>
                <a:gd name="T102" fmla="*/ 357 w 535"/>
                <a:gd name="T103" fmla="*/ 334 h 700"/>
                <a:gd name="T104" fmla="*/ 348 w 535"/>
                <a:gd name="T105" fmla="*/ 344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5" h="700">
                  <a:moveTo>
                    <a:pt x="382" y="669"/>
                  </a:moveTo>
                  <a:cubicBezTo>
                    <a:pt x="379" y="669"/>
                    <a:pt x="379" y="669"/>
                    <a:pt x="379" y="669"/>
                  </a:cubicBezTo>
                  <a:cubicBezTo>
                    <a:pt x="379" y="506"/>
                    <a:pt x="535" y="405"/>
                    <a:pt x="535" y="248"/>
                  </a:cubicBezTo>
                  <a:cubicBezTo>
                    <a:pt x="535" y="137"/>
                    <a:pt x="426" y="0"/>
                    <a:pt x="268" y="0"/>
                  </a:cubicBezTo>
                  <a:cubicBezTo>
                    <a:pt x="88" y="0"/>
                    <a:pt x="0" y="137"/>
                    <a:pt x="0" y="248"/>
                  </a:cubicBezTo>
                  <a:cubicBezTo>
                    <a:pt x="0" y="405"/>
                    <a:pt x="156" y="506"/>
                    <a:pt x="156" y="669"/>
                  </a:cubicBezTo>
                  <a:cubicBezTo>
                    <a:pt x="154" y="669"/>
                    <a:pt x="154" y="669"/>
                    <a:pt x="154" y="669"/>
                  </a:cubicBezTo>
                  <a:cubicBezTo>
                    <a:pt x="144" y="669"/>
                    <a:pt x="136" y="676"/>
                    <a:pt x="136" y="684"/>
                  </a:cubicBezTo>
                  <a:cubicBezTo>
                    <a:pt x="136" y="693"/>
                    <a:pt x="144" y="700"/>
                    <a:pt x="154" y="700"/>
                  </a:cubicBezTo>
                  <a:cubicBezTo>
                    <a:pt x="382" y="700"/>
                    <a:pt x="382" y="700"/>
                    <a:pt x="382" y="700"/>
                  </a:cubicBezTo>
                  <a:cubicBezTo>
                    <a:pt x="391" y="700"/>
                    <a:pt x="399" y="693"/>
                    <a:pt x="399" y="684"/>
                  </a:cubicBezTo>
                  <a:cubicBezTo>
                    <a:pt x="399" y="676"/>
                    <a:pt x="391" y="669"/>
                    <a:pt x="382" y="669"/>
                  </a:cubicBezTo>
                  <a:close/>
                  <a:moveTo>
                    <a:pt x="254" y="656"/>
                  </a:moveTo>
                  <a:cubicBezTo>
                    <a:pt x="254" y="661"/>
                    <a:pt x="250" y="665"/>
                    <a:pt x="245" y="665"/>
                  </a:cubicBezTo>
                  <a:cubicBezTo>
                    <a:pt x="239" y="665"/>
                    <a:pt x="235" y="661"/>
                    <a:pt x="235" y="656"/>
                  </a:cubicBezTo>
                  <a:cubicBezTo>
                    <a:pt x="235" y="556"/>
                    <a:pt x="235" y="556"/>
                    <a:pt x="235" y="556"/>
                  </a:cubicBezTo>
                  <a:cubicBezTo>
                    <a:pt x="180" y="467"/>
                    <a:pt x="180" y="467"/>
                    <a:pt x="180" y="467"/>
                  </a:cubicBezTo>
                  <a:cubicBezTo>
                    <a:pt x="177" y="463"/>
                    <a:pt x="178" y="457"/>
                    <a:pt x="183" y="454"/>
                  </a:cubicBezTo>
                  <a:cubicBezTo>
                    <a:pt x="187" y="452"/>
                    <a:pt x="193" y="453"/>
                    <a:pt x="196" y="457"/>
                  </a:cubicBezTo>
                  <a:cubicBezTo>
                    <a:pt x="252" y="548"/>
                    <a:pt x="252" y="548"/>
                    <a:pt x="252" y="548"/>
                  </a:cubicBezTo>
                  <a:cubicBezTo>
                    <a:pt x="253" y="549"/>
                    <a:pt x="254" y="551"/>
                    <a:pt x="254" y="553"/>
                  </a:cubicBezTo>
                  <a:lnTo>
                    <a:pt x="254" y="656"/>
                  </a:lnTo>
                  <a:close/>
                  <a:moveTo>
                    <a:pt x="355" y="467"/>
                  </a:moveTo>
                  <a:cubicBezTo>
                    <a:pt x="300" y="556"/>
                    <a:pt x="300" y="556"/>
                    <a:pt x="300" y="556"/>
                  </a:cubicBezTo>
                  <a:cubicBezTo>
                    <a:pt x="300" y="656"/>
                    <a:pt x="300" y="656"/>
                    <a:pt x="300" y="656"/>
                  </a:cubicBezTo>
                  <a:cubicBezTo>
                    <a:pt x="300" y="661"/>
                    <a:pt x="296" y="665"/>
                    <a:pt x="291" y="665"/>
                  </a:cubicBezTo>
                  <a:cubicBezTo>
                    <a:pt x="286" y="665"/>
                    <a:pt x="281" y="661"/>
                    <a:pt x="281" y="656"/>
                  </a:cubicBezTo>
                  <a:cubicBezTo>
                    <a:pt x="281" y="553"/>
                    <a:pt x="281" y="553"/>
                    <a:pt x="281" y="553"/>
                  </a:cubicBezTo>
                  <a:cubicBezTo>
                    <a:pt x="281" y="551"/>
                    <a:pt x="282" y="549"/>
                    <a:pt x="283" y="548"/>
                  </a:cubicBezTo>
                  <a:cubicBezTo>
                    <a:pt x="340" y="457"/>
                    <a:pt x="340" y="457"/>
                    <a:pt x="340" y="457"/>
                  </a:cubicBezTo>
                  <a:cubicBezTo>
                    <a:pt x="342" y="453"/>
                    <a:pt x="348" y="452"/>
                    <a:pt x="353" y="454"/>
                  </a:cubicBezTo>
                  <a:cubicBezTo>
                    <a:pt x="357" y="457"/>
                    <a:pt x="358" y="463"/>
                    <a:pt x="355" y="467"/>
                  </a:cubicBezTo>
                  <a:close/>
                  <a:moveTo>
                    <a:pt x="348" y="426"/>
                  </a:moveTo>
                  <a:cubicBezTo>
                    <a:pt x="188" y="426"/>
                    <a:pt x="188" y="426"/>
                    <a:pt x="188" y="426"/>
                  </a:cubicBezTo>
                  <a:cubicBezTo>
                    <a:pt x="183" y="426"/>
                    <a:pt x="178" y="422"/>
                    <a:pt x="178" y="417"/>
                  </a:cubicBezTo>
                  <a:cubicBezTo>
                    <a:pt x="178" y="411"/>
                    <a:pt x="183" y="407"/>
                    <a:pt x="188" y="407"/>
                  </a:cubicBezTo>
                  <a:cubicBezTo>
                    <a:pt x="348" y="407"/>
                    <a:pt x="348" y="407"/>
                    <a:pt x="348" y="407"/>
                  </a:cubicBezTo>
                  <a:cubicBezTo>
                    <a:pt x="353" y="407"/>
                    <a:pt x="357" y="411"/>
                    <a:pt x="357" y="417"/>
                  </a:cubicBezTo>
                  <a:cubicBezTo>
                    <a:pt x="357" y="422"/>
                    <a:pt x="353" y="426"/>
                    <a:pt x="348" y="426"/>
                  </a:cubicBezTo>
                  <a:close/>
                  <a:moveTo>
                    <a:pt x="348" y="385"/>
                  </a:moveTo>
                  <a:cubicBezTo>
                    <a:pt x="188" y="385"/>
                    <a:pt x="188" y="385"/>
                    <a:pt x="188" y="385"/>
                  </a:cubicBezTo>
                  <a:cubicBezTo>
                    <a:pt x="183" y="385"/>
                    <a:pt x="178" y="381"/>
                    <a:pt x="178" y="375"/>
                  </a:cubicBezTo>
                  <a:cubicBezTo>
                    <a:pt x="178" y="370"/>
                    <a:pt x="183" y="366"/>
                    <a:pt x="188" y="366"/>
                  </a:cubicBezTo>
                  <a:cubicBezTo>
                    <a:pt x="348" y="366"/>
                    <a:pt x="348" y="366"/>
                    <a:pt x="348" y="366"/>
                  </a:cubicBezTo>
                  <a:cubicBezTo>
                    <a:pt x="353" y="366"/>
                    <a:pt x="357" y="370"/>
                    <a:pt x="357" y="375"/>
                  </a:cubicBezTo>
                  <a:cubicBezTo>
                    <a:pt x="357" y="381"/>
                    <a:pt x="353" y="385"/>
                    <a:pt x="348" y="385"/>
                  </a:cubicBezTo>
                  <a:close/>
                  <a:moveTo>
                    <a:pt x="348" y="344"/>
                  </a:moveTo>
                  <a:cubicBezTo>
                    <a:pt x="188" y="344"/>
                    <a:pt x="188" y="344"/>
                    <a:pt x="188" y="344"/>
                  </a:cubicBezTo>
                  <a:cubicBezTo>
                    <a:pt x="183" y="344"/>
                    <a:pt x="178" y="339"/>
                    <a:pt x="178" y="334"/>
                  </a:cubicBezTo>
                  <a:cubicBezTo>
                    <a:pt x="178" y="329"/>
                    <a:pt x="183" y="325"/>
                    <a:pt x="188" y="325"/>
                  </a:cubicBezTo>
                  <a:cubicBezTo>
                    <a:pt x="348" y="325"/>
                    <a:pt x="348" y="325"/>
                    <a:pt x="348" y="325"/>
                  </a:cubicBezTo>
                  <a:cubicBezTo>
                    <a:pt x="353" y="325"/>
                    <a:pt x="357" y="329"/>
                    <a:pt x="357" y="334"/>
                  </a:cubicBezTo>
                  <a:cubicBezTo>
                    <a:pt x="357" y="339"/>
                    <a:pt x="353" y="344"/>
                    <a:pt x="348" y="3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65"/>
            <p:cNvSpPr>
              <a:spLocks/>
            </p:cNvSpPr>
            <p:nvPr/>
          </p:nvSpPr>
          <p:spPr bwMode="auto">
            <a:xfrm>
              <a:off x="6061076" y="1241425"/>
              <a:ext cx="69850" cy="1023938"/>
            </a:xfrm>
            <a:custGeom>
              <a:avLst/>
              <a:gdLst>
                <a:gd name="T0" fmla="*/ 31 w 31"/>
                <a:gd name="T1" fmla="*/ 17 h 462"/>
                <a:gd name="T2" fmla="*/ 21 w 31"/>
                <a:gd name="T3" fmla="*/ 462 h 462"/>
                <a:gd name="T4" fmla="*/ 0 w 31"/>
                <a:gd name="T5" fmla="*/ 17 h 462"/>
                <a:gd name="T6" fmla="*/ 15 w 31"/>
                <a:gd name="T7" fmla="*/ 1 h 462"/>
                <a:gd name="T8" fmla="*/ 31 w 31"/>
                <a:gd name="T9" fmla="*/ 16 h 462"/>
                <a:gd name="T10" fmla="*/ 31 w 31"/>
                <a:gd name="T11" fmla="*/ 17 h 462"/>
              </a:gdLst>
              <a:ahLst/>
              <a:cxnLst>
                <a:cxn ang="0">
                  <a:pos x="T0" y="T1"/>
                </a:cxn>
                <a:cxn ang="0">
                  <a:pos x="T2" y="T3"/>
                </a:cxn>
                <a:cxn ang="0">
                  <a:pos x="T4" y="T5"/>
                </a:cxn>
                <a:cxn ang="0">
                  <a:pos x="T6" y="T7"/>
                </a:cxn>
                <a:cxn ang="0">
                  <a:pos x="T8" y="T9"/>
                </a:cxn>
                <a:cxn ang="0">
                  <a:pos x="T10" y="T11"/>
                </a:cxn>
              </a:cxnLst>
              <a:rect l="0" t="0" r="r" b="b"/>
              <a:pathLst>
                <a:path w="31" h="462">
                  <a:moveTo>
                    <a:pt x="31" y="17"/>
                  </a:moveTo>
                  <a:cubicBezTo>
                    <a:pt x="21" y="462"/>
                    <a:pt x="21" y="462"/>
                    <a:pt x="21" y="462"/>
                  </a:cubicBezTo>
                  <a:cubicBezTo>
                    <a:pt x="0" y="17"/>
                    <a:pt x="0" y="17"/>
                    <a:pt x="0" y="17"/>
                  </a:cubicBezTo>
                  <a:cubicBezTo>
                    <a:pt x="0" y="9"/>
                    <a:pt x="6" y="1"/>
                    <a:pt x="15" y="1"/>
                  </a:cubicBezTo>
                  <a:cubicBezTo>
                    <a:pt x="24" y="0"/>
                    <a:pt x="31" y="7"/>
                    <a:pt x="31" y="16"/>
                  </a:cubicBezTo>
                  <a:cubicBezTo>
                    <a:pt x="31" y="16"/>
                    <a:pt x="31" y="16"/>
                    <a:pt x="3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66"/>
            <p:cNvSpPr>
              <a:spLocks/>
            </p:cNvSpPr>
            <p:nvPr/>
          </p:nvSpPr>
          <p:spPr bwMode="auto">
            <a:xfrm>
              <a:off x="5719763" y="1301750"/>
              <a:ext cx="388938" cy="963613"/>
            </a:xfrm>
            <a:custGeom>
              <a:avLst/>
              <a:gdLst>
                <a:gd name="T0" fmla="*/ 32 w 175"/>
                <a:gd name="T1" fmla="*/ 13 h 435"/>
                <a:gd name="T2" fmla="*/ 175 w 175"/>
                <a:gd name="T3" fmla="*/ 435 h 435"/>
                <a:gd name="T4" fmla="*/ 3 w 175"/>
                <a:gd name="T5" fmla="*/ 24 h 435"/>
                <a:gd name="T6" fmla="*/ 11 w 175"/>
                <a:gd name="T7" fmla="*/ 4 h 435"/>
                <a:gd name="T8" fmla="*/ 32 w 175"/>
                <a:gd name="T9" fmla="*/ 12 h 435"/>
                <a:gd name="T10" fmla="*/ 32 w 175"/>
                <a:gd name="T11" fmla="*/ 13 h 435"/>
              </a:gdLst>
              <a:ahLst/>
              <a:cxnLst>
                <a:cxn ang="0">
                  <a:pos x="T0" y="T1"/>
                </a:cxn>
                <a:cxn ang="0">
                  <a:pos x="T2" y="T3"/>
                </a:cxn>
                <a:cxn ang="0">
                  <a:pos x="T4" y="T5"/>
                </a:cxn>
                <a:cxn ang="0">
                  <a:pos x="T6" y="T7"/>
                </a:cxn>
                <a:cxn ang="0">
                  <a:pos x="T8" y="T9"/>
                </a:cxn>
                <a:cxn ang="0">
                  <a:pos x="T10" y="T11"/>
                </a:cxn>
              </a:cxnLst>
              <a:rect l="0" t="0" r="r" b="b"/>
              <a:pathLst>
                <a:path w="175" h="435">
                  <a:moveTo>
                    <a:pt x="32" y="13"/>
                  </a:moveTo>
                  <a:cubicBezTo>
                    <a:pt x="175" y="435"/>
                    <a:pt x="175" y="435"/>
                    <a:pt x="175" y="435"/>
                  </a:cubicBezTo>
                  <a:cubicBezTo>
                    <a:pt x="3" y="24"/>
                    <a:pt x="3" y="24"/>
                    <a:pt x="3" y="24"/>
                  </a:cubicBezTo>
                  <a:cubicBezTo>
                    <a:pt x="0" y="16"/>
                    <a:pt x="3" y="7"/>
                    <a:pt x="11" y="4"/>
                  </a:cubicBezTo>
                  <a:cubicBezTo>
                    <a:pt x="19" y="0"/>
                    <a:pt x="29" y="4"/>
                    <a:pt x="32" y="12"/>
                  </a:cubicBezTo>
                  <a:cubicBezTo>
                    <a:pt x="32" y="12"/>
                    <a:pt x="32" y="13"/>
                    <a:pt x="32"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67"/>
            <p:cNvSpPr>
              <a:spLocks/>
            </p:cNvSpPr>
            <p:nvPr/>
          </p:nvSpPr>
          <p:spPr bwMode="auto">
            <a:xfrm>
              <a:off x="5426076" y="1479550"/>
              <a:ext cx="682625" cy="785813"/>
            </a:xfrm>
            <a:custGeom>
              <a:avLst/>
              <a:gdLst>
                <a:gd name="T0" fmla="*/ 29 w 308"/>
                <a:gd name="T1" fmla="*/ 7 h 355"/>
                <a:gd name="T2" fmla="*/ 308 w 308"/>
                <a:gd name="T3" fmla="*/ 355 h 355"/>
                <a:gd name="T4" fmla="*/ 6 w 308"/>
                <a:gd name="T5" fmla="*/ 28 h 355"/>
                <a:gd name="T6" fmla="*/ 7 w 308"/>
                <a:gd name="T7" fmla="*/ 5 h 355"/>
                <a:gd name="T8" fmla="*/ 29 w 308"/>
                <a:gd name="T9" fmla="*/ 6 h 355"/>
                <a:gd name="T10" fmla="*/ 29 w 308"/>
                <a:gd name="T11" fmla="*/ 7 h 355"/>
              </a:gdLst>
              <a:ahLst/>
              <a:cxnLst>
                <a:cxn ang="0">
                  <a:pos x="T0" y="T1"/>
                </a:cxn>
                <a:cxn ang="0">
                  <a:pos x="T2" y="T3"/>
                </a:cxn>
                <a:cxn ang="0">
                  <a:pos x="T4" y="T5"/>
                </a:cxn>
                <a:cxn ang="0">
                  <a:pos x="T6" y="T7"/>
                </a:cxn>
                <a:cxn ang="0">
                  <a:pos x="T8" y="T9"/>
                </a:cxn>
                <a:cxn ang="0">
                  <a:pos x="T10" y="T11"/>
                </a:cxn>
              </a:cxnLst>
              <a:rect l="0" t="0" r="r" b="b"/>
              <a:pathLst>
                <a:path w="308" h="355">
                  <a:moveTo>
                    <a:pt x="29" y="7"/>
                  </a:moveTo>
                  <a:cubicBezTo>
                    <a:pt x="308" y="355"/>
                    <a:pt x="308" y="355"/>
                    <a:pt x="308" y="355"/>
                  </a:cubicBezTo>
                  <a:cubicBezTo>
                    <a:pt x="6" y="28"/>
                    <a:pt x="6" y="28"/>
                    <a:pt x="6" y="28"/>
                  </a:cubicBezTo>
                  <a:cubicBezTo>
                    <a:pt x="0" y="21"/>
                    <a:pt x="0" y="11"/>
                    <a:pt x="7" y="5"/>
                  </a:cubicBezTo>
                  <a:cubicBezTo>
                    <a:pt x="13" y="0"/>
                    <a:pt x="23" y="0"/>
                    <a:pt x="29" y="6"/>
                  </a:cubicBezTo>
                  <a:cubicBezTo>
                    <a:pt x="29" y="7"/>
                    <a:pt x="29" y="7"/>
                    <a:pt x="29"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68"/>
            <p:cNvSpPr>
              <a:spLocks/>
            </p:cNvSpPr>
            <p:nvPr/>
          </p:nvSpPr>
          <p:spPr bwMode="auto">
            <a:xfrm>
              <a:off x="5207001" y="1743075"/>
              <a:ext cx="901700" cy="522288"/>
            </a:xfrm>
            <a:custGeom>
              <a:avLst/>
              <a:gdLst>
                <a:gd name="T0" fmla="*/ 26 w 407"/>
                <a:gd name="T1" fmla="*/ 4 h 236"/>
                <a:gd name="T2" fmla="*/ 407 w 407"/>
                <a:gd name="T3" fmla="*/ 236 h 236"/>
                <a:gd name="T4" fmla="*/ 11 w 407"/>
                <a:gd name="T5" fmla="*/ 32 h 236"/>
                <a:gd name="T6" fmla="*/ 4 w 407"/>
                <a:gd name="T7" fmla="*/ 11 h 236"/>
                <a:gd name="T8" fmla="*/ 25 w 407"/>
                <a:gd name="T9" fmla="*/ 4 h 236"/>
                <a:gd name="T10" fmla="*/ 26 w 407"/>
                <a:gd name="T11" fmla="*/ 4 h 236"/>
              </a:gdLst>
              <a:ahLst/>
              <a:cxnLst>
                <a:cxn ang="0">
                  <a:pos x="T0" y="T1"/>
                </a:cxn>
                <a:cxn ang="0">
                  <a:pos x="T2" y="T3"/>
                </a:cxn>
                <a:cxn ang="0">
                  <a:pos x="T4" y="T5"/>
                </a:cxn>
                <a:cxn ang="0">
                  <a:pos x="T6" y="T7"/>
                </a:cxn>
                <a:cxn ang="0">
                  <a:pos x="T8" y="T9"/>
                </a:cxn>
                <a:cxn ang="0">
                  <a:pos x="T10" y="T11"/>
                </a:cxn>
              </a:cxnLst>
              <a:rect l="0" t="0" r="r" b="b"/>
              <a:pathLst>
                <a:path w="407" h="236">
                  <a:moveTo>
                    <a:pt x="26" y="4"/>
                  </a:moveTo>
                  <a:cubicBezTo>
                    <a:pt x="407" y="236"/>
                    <a:pt x="407" y="236"/>
                    <a:pt x="407" y="236"/>
                  </a:cubicBezTo>
                  <a:cubicBezTo>
                    <a:pt x="11" y="32"/>
                    <a:pt x="11" y="32"/>
                    <a:pt x="11" y="32"/>
                  </a:cubicBezTo>
                  <a:cubicBezTo>
                    <a:pt x="3" y="28"/>
                    <a:pt x="0" y="18"/>
                    <a:pt x="4" y="11"/>
                  </a:cubicBezTo>
                  <a:cubicBezTo>
                    <a:pt x="8" y="3"/>
                    <a:pt x="17" y="0"/>
                    <a:pt x="25" y="4"/>
                  </a:cubicBezTo>
                  <a:cubicBezTo>
                    <a:pt x="25" y="4"/>
                    <a:pt x="26" y="4"/>
                    <a:pt x="26"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69"/>
            <p:cNvSpPr>
              <a:spLocks/>
            </p:cNvSpPr>
            <p:nvPr/>
          </p:nvSpPr>
          <p:spPr bwMode="auto">
            <a:xfrm>
              <a:off x="5095876" y="2066925"/>
              <a:ext cx="1012825" cy="198438"/>
            </a:xfrm>
            <a:custGeom>
              <a:avLst/>
              <a:gdLst>
                <a:gd name="T0" fmla="*/ 20 w 457"/>
                <a:gd name="T1" fmla="*/ 2 h 89"/>
                <a:gd name="T2" fmla="*/ 457 w 457"/>
                <a:gd name="T3" fmla="*/ 89 h 89"/>
                <a:gd name="T4" fmla="*/ 15 w 457"/>
                <a:gd name="T5" fmla="*/ 32 h 89"/>
                <a:gd name="T6" fmla="*/ 1 w 457"/>
                <a:gd name="T7" fmla="*/ 15 h 89"/>
                <a:gd name="T8" fmla="*/ 19 w 457"/>
                <a:gd name="T9" fmla="*/ 1 h 89"/>
                <a:gd name="T10" fmla="*/ 20 w 457"/>
                <a:gd name="T11" fmla="*/ 2 h 89"/>
              </a:gdLst>
              <a:ahLst/>
              <a:cxnLst>
                <a:cxn ang="0">
                  <a:pos x="T0" y="T1"/>
                </a:cxn>
                <a:cxn ang="0">
                  <a:pos x="T2" y="T3"/>
                </a:cxn>
                <a:cxn ang="0">
                  <a:pos x="T4" y="T5"/>
                </a:cxn>
                <a:cxn ang="0">
                  <a:pos x="T6" y="T7"/>
                </a:cxn>
                <a:cxn ang="0">
                  <a:pos x="T8" y="T9"/>
                </a:cxn>
                <a:cxn ang="0">
                  <a:pos x="T10" y="T11"/>
                </a:cxn>
              </a:cxnLst>
              <a:rect l="0" t="0" r="r" b="b"/>
              <a:pathLst>
                <a:path w="457" h="89">
                  <a:moveTo>
                    <a:pt x="20" y="2"/>
                  </a:moveTo>
                  <a:cubicBezTo>
                    <a:pt x="457" y="89"/>
                    <a:pt x="457" y="89"/>
                    <a:pt x="457" y="89"/>
                  </a:cubicBezTo>
                  <a:cubicBezTo>
                    <a:pt x="15" y="32"/>
                    <a:pt x="15" y="32"/>
                    <a:pt x="15" y="32"/>
                  </a:cubicBezTo>
                  <a:cubicBezTo>
                    <a:pt x="6" y="31"/>
                    <a:pt x="0" y="23"/>
                    <a:pt x="1" y="15"/>
                  </a:cubicBezTo>
                  <a:cubicBezTo>
                    <a:pt x="2" y="6"/>
                    <a:pt x="10" y="0"/>
                    <a:pt x="19" y="1"/>
                  </a:cubicBezTo>
                  <a:cubicBezTo>
                    <a:pt x="19" y="1"/>
                    <a:pt x="19" y="1"/>
                    <a:pt x="2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70"/>
            <p:cNvSpPr>
              <a:spLocks/>
            </p:cNvSpPr>
            <p:nvPr/>
          </p:nvSpPr>
          <p:spPr bwMode="auto">
            <a:xfrm>
              <a:off x="5097463" y="2265363"/>
              <a:ext cx="1011238" cy="220663"/>
            </a:xfrm>
            <a:custGeom>
              <a:avLst/>
              <a:gdLst>
                <a:gd name="T0" fmla="*/ 15 w 456"/>
                <a:gd name="T1" fmla="*/ 67 h 100"/>
                <a:gd name="T2" fmla="*/ 456 w 456"/>
                <a:gd name="T3" fmla="*/ 0 h 100"/>
                <a:gd name="T4" fmla="*/ 21 w 456"/>
                <a:gd name="T5" fmla="*/ 98 h 100"/>
                <a:gd name="T6" fmla="*/ 2 w 456"/>
                <a:gd name="T7" fmla="*/ 86 h 100"/>
                <a:gd name="T8" fmla="*/ 14 w 456"/>
                <a:gd name="T9" fmla="*/ 67 h 100"/>
                <a:gd name="T10" fmla="*/ 15 w 456"/>
                <a:gd name="T11" fmla="*/ 67 h 100"/>
              </a:gdLst>
              <a:ahLst/>
              <a:cxnLst>
                <a:cxn ang="0">
                  <a:pos x="T0" y="T1"/>
                </a:cxn>
                <a:cxn ang="0">
                  <a:pos x="T2" y="T3"/>
                </a:cxn>
                <a:cxn ang="0">
                  <a:pos x="T4" y="T5"/>
                </a:cxn>
                <a:cxn ang="0">
                  <a:pos x="T6" y="T7"/>
                </a:cxn>
                <a:cxn ang="0">
                  <a:pos x="T8" y="T9"/>
                </a:cxn>
                <a:cxn ang="0">
                  <a:pos x="T10" y="T11"/>
                </a:cxn>
              </a:cxnLst>
              <a:rect l="0" t="0" r="r" b="b"/>
              <a:pathLst>
                <a:path w="456" h="100">
                  <a:moveTo>
                    <a:pt x="15" y="67"/>
                  </a:moveTo>
                  <a:cubicBezTo>
                    <a:pt x="456" y="0"/>
                    <a:pt x="456" y="0"/>
                    <a:pt x="456" y="0"/>
                  </a:cubicBezTo>
                  <a:cubicBezTo>
                    <a:pt x="21" y="98"/>
                    <a:pt x="21" y="98"/>
                    <a:pt x="21" y="98"/>
                  </a:cubicBezTo>
                  <a:cubicBezTo>
                    <a:pt x="12" y="100"/>
                    <a:pt x="4" y="95"/>
                    <a:pt x="2" y="86"/>
                  </a:cubicBezTo>
                  <a:cubicBezTo>
                    <a:pt x="0" y="78"/>
                    <a:pt x="5" y="69"/>
                    <a:pt x="14" y="67"/>
                  </a:cubicBezTo>
                  <a:cubicBezTo>
                    <a:pt x="14" y="67"/>
                    <a:pt x="15" y="67"/>
                    <a:pt x="15" y="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71"/>
            <p:cNvSpPr>
              <a:spLocks/>
            </p:cNvSpPr>
            <p:nvPr/>
          </p:nvSpPr>
          <p:spPr bwMode="auto">
            <a:xfrm>
              <a:off x="5218113" y="2265363"/>
              <a:ext cx="890588" cy="544513"/>
            </a:xfrm>
            <a:custGeom>
              <a:avLst/>
              <a:gdLst>
                <a:gd name="T0" fmla="*/ 10 w 402"/>
                <a:gd name="T1" fmla="*/ 214 h 246"/>
                <a:gd name="T2" fmla="*/ 402 w 402"/>
                <a:gd name="T3" fmla="*/ 0 h 246"/>
                <a:gd name="T4" fmla="*/ 26 w 402"/>
                <a:gd name="T5" fmla="*/ 241 h 246"/>
                <a:gd name="T6" fmla="*/ 5 w 402"/>
                <a:gd name="T7" fmla="*/ 236 h 246"/>
                <a:gd name="T8" fmla="*/ 9 w 402"/>
                <a:gd name="T9" fmla="*/ 214 h 246"/>
                <a:gd name="T10" fmla="*/ 10 w 402"/>
                <a:gd name="T11" fmla="*/ 214 h 246"/>
              </a:gdLst>
              <a:ahLst/>
              <a:cxnLst>
                <a:cxn ang="0">
                  <a:pos x="T0" y="T1"/>
                </a:cxn>
                <a:cxn ang="0">
                  <a:pos x="T2" y="T3"/>
                </a:cxn>
                <a:cxn ang="0">
                  <a:pos x="T4" y="T5"/>
                </a:cxn>
                <a:cxn ang="0">
                  <a:pos x="T6" y="T7"/>
                </a:cxn>
                <a:cxn ang="0">
                  <a:pos x="T8" y="T9"/>
                </a:cxn>
                <a:cxn ang="0">
                  <a:pos x="T10" y="T11"/>
                </a:cxn>
              </a:cxnLst>
              <a:rect l="0" t="0" r="r" b="b"/>
              <a:pathLst>
                <a:path w="402" h="246">
                  <a:moveTo>
                    <a:pt x="10" y="214"/>
                  </a:moveTo>
                  <a:cubicBezTo>
                    <a:pt x="402" y="0"/>
                    <a:pt x="402" y="0"/>
                    <a:pt x="402" y="0"/>
                  </a:cubicBezTo>
                  <a:cubicBezTo>
                    <a:pt x="26" y="241"/>
                    <a:pt x="26" y="241"/>
                    <a:pt x="26" y="241"/>
                  </a:cubicBezTo>
                  <a:cubicBezTo>
                    <a:pt x="19" y="246"/>
                    <a:pt x="9" y="243"/>
                    <a:pt x="5" y="236"/>
                  </a:cubicBezTo>
                  <a:cubicBezTo>
                    <a:pt x="0" y="229"/>
                    <a:pt x="2" y="219"/>
                    <a:pt x="9" y="214"/>
                  </a:cubicBezTo>
                  <a:cubicBezTo>
                    <a:pt x="10" y="214"/>
                    <a:pt x="10" y="214"/>
                    <a:pt x="10" y="2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72"/>
            <p:cNvSpPr>
              <a:spLocks/>
            </p:cNvSpPr>
            <p:nvPr/>
          </p:nvSpPr>
          <p:spPr bwMode="auto">
            <a:xfrm>
              <a:off x="5441951" y="2265363"/>
              <a:ext cx="666750" cy="803275"/>
            </a:xfrm>
            <a:custGeom>
              <a:avLst/>
              <a:gdLst>
                <a:gd name="T0" fmla="*/ 6 w 301"/>
                <a:gd name="T1" fmla="*/ 335 h 363"/>
                <a:gd name="T2" fmla="*/ 301 w 301"/>
                <a:gd name="T3" fmla="*/ 0 h 363"/>
                <a:gd name="T4" fmla="*/ 30 w 301"/>
                <a:gd name="T5" fmla="*/ 355 h 363"/>
                <a:gd name="T6" fmla="*/ 8 w 301"/>
                <a:gd name="T7" fmla="*/ 358 h 363"/>
                <a:gd name="T8" fmla="*/ 5 w 301"/>
                <a:gd name="T9" fmla="*/ 336 h 363"/>
                <a:gd name="T10" fmla="*/ 6 w 301"/>
                <a:gd name="T11" fmla="*/ 335 h 363"/>
              </a:gdLst>
              <a:ahLst/>
              <a:cxnLst>
                <a:cxn ang="0">
                  <a:pos x="T0" y="T1"/>
                </a:cxn>
                <a:cxn ang="0">
                  <a:pos x="T2" y="T3"/>
                </a:cxn>
                <a:cxn ang="0">
                  <a:pos x="T4" y="T5"/>
                </a:cxn>
                <a:cxn ang="0">
                  <a:pos x="T6" y="T7"/>
                </a:cxn>
                <a:cxn ang="0">
                  <a:pos x="T8" y="T9"/>
                </a:cxn>
                <a:cxn ang="0">
                  <a:pos x="T10" y="T11"/>
                </a:cxn>
              </a:cxnLst>
              <a:rect l="0" t="0" r="r" b="b"/>
              <a:pathLst>
                <a:path w="301" h="363">
                  <a:moveTo>
                    <a:pt x="6" y="335"/>
                  </a:moveTo>
                  <a:cubicBezTo>
                    <a:pt x="301" y="0"/>
                    <a:pt x="301" y="0"/>
                    <a:pt x="301" y="0"/>
                  </a:cubicBezTo>
                  <a:cubicBezTo>
                    <a:pt x="30" y="355"/>
                    <a:pt x="30" y="355"/>
                    <a:pt x="30" y="355"/>
                  </a:cubicBezTo>
                  <a:cubicBezTo>
                    <a:pt x="25" y="362"/>
                    <a:pt x="15" y="363"/>
                    <a:pt x="8" y="358"/>
                  </a:cubicBezTo>
                  <a:cubicBezTo>
                    <a:pt x="1" y="352"/>
                    <a:pt x="0" y="343"/>
                    <a:pt x="5" y="336"/>
                  </a:cubicBezTo>
                  <a:cubicBezTo>
                    <a:pt x="6" y="335"/>
                    <a:pt x="6" y="335"/>
                    <a:pt x="6" y="3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73"/>
            <p:cNvSpPr>
              <a:spLocks/>
            </p:cNvSpPr>
            <p:nvPr/>
          </p:nvSpPr>
          <p:spPr bwMode="auto">
            <a:xfrm>
              <a:off x="6108701" y="2265363"/>
              <a:ext cx="679450" cy="787400"/>
            </a:xfrm>
            <a:custGeom>
              <a:avLst/>
              <a:gdLst>
                <a:gd name="T0" fmla="*/ 278 w 307"/>
                <a:gd name="T1" fmla="*/ 349 h 356"/>
                <a:gd name="T2" fmla="*/ 0 w 307"/>
                <a:gd name="T3" fmla="*/ 0 h 356"/>
                <a:gd name="T4" fmla="*/ 302 w 307"/>
                <a:gd name="T5" fmla="*/ 328 h 356"/>
                <a:gd name="T6" fmla="*/ 301 w 307"/>
                <a:gd name="T7" fmla="*/ 350 h 356"/>
                <a:gd name="T8" fmla="*/ 279 w 307"/>
                <a:gd name="T9" fmla="*/ 349 h 356"/>
                <a:gd name="T10" fmla="*/ 278 w 307"/>
                <a:gd name="T11" fmla="*/ 349 h 356"/>
              </a:gdLst>
              <a:ahLst/>
              <a:cxnLst>
                <a:cxn ang="0">
                  <a:pos x="T0" y="T1"/>
                </a:cxn>
                <a:cxn ang="0">
                  <a:pos x="T2" y="T3"/>
                </a:cxn>
                <a:cxn ang="0">
                  <a:pos x="T4" y="T5"/>
                </a:cxn>
                <a:cxn ang="0">
                  <a:pos x="T6" y="T7"/>
                </a:cxn>
                <a:cxn ang="0">
                  <a:pos x="T8" y="T9"/>
                </a:cxn>
                <a:cxn ang="0">
                  <a:pos x="T10" y="T11"/>
                </a:cxn>
              </a:cxnLst>
              <a:rect l="0" t="0" r="r" b="b"/>
              <a:pathLst>
                <a:path w="307" h="356">
                  <a:moveTo>
                    <a:pt x="278" y="349"/>
                  </a:moveTo>
                  <a:cubicBezTo>
                    <a:pt x="0" y="0"/>
                    <a:pt x="0" y="0"/>
                    <a:pt x="0" y="0"/>
                  </a:cubicBezTo>
                  <a:cubicBezTo>
                    <a:pt x="302" y="328"/>
                    <a:pt x="302" y="328"/>
                    <a:pt x="302" y="328"/>
                  </a:cubicBezTo>
                  <a:cubicBezTo>
                    <a:pt x="307" y="334"/>
                    <a:pt x="307" y="344"/>
                    <a:pt x="301" y="350"/>
                  </a:cubicBezTo>
                  <a:cubicBezTo>
                    <a:pt x="294" y="356"/>
                    <a:pt x="284" y="356"/>
                    <a:pt x="279" y="349"/>
                  </a:cubicBezTo>
                  <a:cubicBezTo>
                    <a:pt x="278" y="349"/>
                    <a:pt x="278" y="349"/>
                    <a:pt x="278"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74"/>
            <p:cNvSpPr>
              <a:spLocks/>
            </p:cNvSpPr>
            <p:nvPr/>
          </p:nvSpPr>
          <p:spPr bwMode="auto">
            <a:xfrm>
              <a:off x="6108701" y="2265363"/>
              <a:ext cx="898525" cy="523875"/>
            </a:xfrm>
            <a:custGeom>
              <a:avLst/>
              <a:gdLst>
                <a:gd name="T0" fmla="*/ 380 w 406"/>
                <a:gd name="T1" fmla="*/ 232 h 237"/>
                <a:gd name="T2" fmla="*/ 0 w 406"/>
                <a:gd name="T3" fmla="*/ 0 h 237"/>
                <a:gd name="T4" fmla="*/ 395 w 406"/>
                <a:gd name="T5" fmla="*/ 205 h 237"/>
                <a:gd name="T6" fmla="*/ 402 w 406"/>
                <a:gd name="T7" fmla="*/ 226 h 237"/>
                <a:gd name="T8" fmla="*/ 381 w 406"/>
                <a:gd name="T9" fmla="*/ 233 h 237"/>
                <a:gd name="T10" fmla="*/ 380 w 406"/>
                <a:gd name="T11" fmla="*/ 232 h 237"/>
              </a:gdLst>
              <a:ahLst/>
              <a:cxnLst>
                <a:cxn ang="0">
                  <a:pos x="T0" y="T1"/>
                </a:cxn>
                <a:cxn ang="0">
                  <a:pos x="T2" y="T3"/>
                </a:cxn>
                <a:cxn ang="0">
                  <a:pos x="T4" y="T5"/>
                </a:cxn>
                <a:cxn ang="0">
                  <a:pos x="T6" y="T7"/>
                </a:cxn>
                <a:cxn ang="0">
                  <a:pos x="T8" y="T9"/>
                </a:cxn>
                <a:cxn ang="0">
                  <a:pos x="T10" y="T11"/>
                </a:cxn>
              </a:cxnLst>
              <a:rect l="0" t="0" r="r" b="b"/>
              <a:pathLst>
                <a:path w="406" h="237">
                  <a:moveTo>
                    <a:pt x="380" y="232"/>
                  </a:moveTo>
                  <a:cubicBezTo>
                    <a:pt x="0" y="0"/>
                    <a:pt x="0" y="0"/>
                    <a:pt x="0" y="0"/>
                  </a:cubicBezTo>
                  <a:cubicBezTo>
                    <a:pt x="395" y="205"/>
                    <a:pt x="395" y="205"/>
                    <a:pt x="395" y="205"/>
                  </a:cubicBezTo>
                  <a:cubicBezTo>
                    <a:pt x="403" y="209"/>
                    <a:pt x="406" y="218"/>
                    <a:pt x="402" y="226"/>
                  </a:cubicBezTo>
                  <a:cubicBezTo>
                    <a:pt x="398" y="234"/>
                    <a:pt x="389" y="237"/>
                    <a:pt x="381" y="233"/>
                  </a:cubicBezTo>
                  <a:cubicBezTo>
                    <a:pt x="381" y="233"/>
                    <a:pt x="380" y="233"/>
                    <a:pt x="380" y="2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75"/>
            <p:cNvSpPr>
              <a:spLocks/>
            </p:cNvSpPr>
            <p:nvPr/>
          </p:nvSpPr>
          <p:spPr bwMode="auto">
            <a:xfrm>
              <a:off x="6108701" y="2265363"/>
              <a:ext cx="1009650" cy="198438"/>
            </a:xfrm>
            <a:custGeom>
              <a:avLst/>
              <a:gdLst>
                <a:gd name="T0" fmla="*/ 437 w 456"/>
                <a:gd name="T1" fmla="*/ 88 h 90"/>
                <a:gd name="T2" fmla="*/ 0 w 456"/>
                <a:gd name="T3" fmla="*/ 0 h 90"/>
                <a:gd name="T4" fmla="*/ 442 w 456"/>
                <a:gd name="T5" fmla="*/ 57 h 90"/>
                <a:gd name="T6" fmla="*/ 455 w 456"/>
                <a:gd name="T7" fmla="*/ 75 h 90"/>
                <a:gd name="T8" fmla="*/ 438 w 456"/>
                <a:gd name="T9" fmla="*/ 88 h 90"/>
                <a:gd name="T10" fmla="*/ 437 w 456"/>
                <a:gd name="T11" fmla="*/ 88 h 90"/>
              </a:gdLst>
              <a:ahLst/>
              <a:cxnLst>
                <a:cxn ang="0">
                  <a:pos x="T0" y="T1"/>
                </a:cxn>
                <a:cxn ang="0">
                  <a:pos x="T2" y="T3"/>
                </a:cxn>
                <a:cxn ang="0">
                  <a:pos x="T4" y="T5"/>
                </a:cxn>
                <a:cxn ang="0">
                  <a:pos x="T6" y="T7"/>
                </a:cxn>
                <a:cxn ang="0">
                  <a:pos x="T8" y="T9"/>
                </a:cxn>
                <a:cxn ang="0">
                  <a:pos x="T10" y="T11"/>
                </a:cxn>
              </a:cxnLst>
              <a:rect l="0" t="0" r="r" b="b"/>
              <a:pathLst>
                <a:path w="456" h="90">
                  <a:moveTo>
                    <a:pt x="437" y="88"/>
                  </a:moveTo>
                  <a:cubicBezTo>
                    <a:pt x="0" y="0"/>
                    <a:pt x="0" y="0"/>
                    <a:pt x="0" y="0"/>
                  </a:cubicBezTo>
                  <a:cubicBezTo>
                    <a:pt x="442" y="57"/>
                    <a:pt x="442" y="57"/>
                    <a:pt x="442" y="57"/>
                  </a:cubicBezTo>
                  <a:cubicBezTo>
                    <a:pt x="450" y="58"/>
                    <a:pt x="456" y="66"/>
                    <a:pt x="455" y="75"/>
                  </a:cubicBezTo>
                  <a:cubicBezTo>
                    <a:pt x="454" y="83"/>
                    <a:pt x="446" y="90"/>
                    <a:pt x="438" y="88"/>
                  </a:cubicBezTo>
                  <a:cubicBezTo>
                    <a:pt x="437" y="88"/>
                    <a:pt x="437" y="88"/>
                    <a:pt x="437" y="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76"/>
            <p:cNvSpPr>
              <a:spLocks/>
            </p:cNvSpPr>
            <p:nvPr/>
          </p:nvSpPr>
          <p:spPr bwMode="auto">
            <a:xfrm>
              <a:off x="6108701" y="2046288"/>
              <a:ext cx="1008063" cy="219075"/>
            </a:xfrm>
            <a:custGeom>
              <a:avLst/>
              <a:gdLst>
                <a:gd name="T0" fmla="*/ 440 w 455"/>
                <a:gd name="T1" fmla="*/ 33 h 99"/>
                <a:gd name="T2" fmla="*/ 0 w 455"/>
                <a:gd name="T3" fmla="*/ 99 h 99"/>
                <a:gd name="T4" fmla="*/ 434 w 455"/>
                <a:gd name="T5" fmla="*/ 2 h 99"/>
                <a:gd name="T6" fmla="*/ 453 w 455"/>
                <a:gd name="T7" fmla="*/ 14 h 99"/>
                <a:gd name="T8" fmla="*/ 441 w 455"/>
                <a:gd name="T9" fmla="*/ 32 h 99"/>
                <a:gd name="T10" fmla="*/ 440 w 455"/>
                <a:gd name="T11" fmla="*/ 33 h 99"/>
              </a:gdLst>
              <a:ahLst/>
              <a:cxnLst>
                <a:cxn ang="0">
                  <a:pos x="T0" y="T1"/>
                </a:cxn>
                <a:cxn ang="0">
                  <a:pos x="T2" y="T3"/>
                </a:cxn>
                <a:cxn ang="0">
                  <a:pos x="T4" y="T5"/>
                </a:cxn>
                <a:cxn ang="0">
                  <a:pos x="T6" y="T7"/>
                </a:cxn>
                <a:cxn ang="0">
                  <a:pos x="T8" y="T9"/>
                </a:cxn>
                <a:cxn ang="0">
                  <a:pos x="T10" y="T11"/>
                </a:cxn>
              </a:cxnLst>
              <a:rect l="0" t="0" r="r" b="b"/>
              <a:pathLst>
                <a:path w="455" h="99">
                  <a:moveTo>
                    <a:pt x="440" y="33"/>
                  </a:moveTo>
                  <a:cubicBezTo>
                    <a:pt x="0" y="99"/>
                    <a:pt x="0" y="99"/>
                    <a:pt x="0" y="99"/>
                  </a:cubicBezTo>
                  <a:cubicBezTo>
                    <a:pt x="434" y="2"/>
                    <a:pt x="434" y="2"/>
                    <a:pt x="434" y="2"/>
                  </a:cubicBezTo>
                  <a:cubicBezTo>
                    <a:pt x="443" y="0"/>
                    <a:pt x="451" y="5"/>
                    <a:pt x="453" y="14"/>
                  </a:cubicBezTo>
                  <a:cubicBezTo>
                    <a:pt x="455" y="22"/>
                    <a:pt x="450" y="30"/>
                    <a:pt x="441" y="32"/>
                  </a:cubicBezTo>
                  <a:cubicBezTo>
                    <a:pt x="441" y="32"/>
                    <a:pt x="441" y="32"/>
                    <a:pt x="44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77"/>
            <p:cNvSpPr>
              <a:spLocks/>
            </p:cNvSpPr>
            <p:nvPr/>
          </p:nvSpPr>
          <p:spPr bwMode="auto">
            <a:xfrm>
              <a:off x="6108701" y="1722438"/>
              <a:ext cx="887413" cy="542925"/>
            </a:xfrm>
            <a:custGeom>
              <a:avLst/>
              <a:gdLst>
                <a:gd name="T0" fmla="*/ 391 w 401"/>
                <a:gd name="T1" fmla="*/ 32 h 245"/>
                <a:gd name="T2" fmla="*/ 0 w 401"/>
                <a:gd name="T3" fmla="*/ 245 h 245"/>
                <a:gd name="T4" fmla="*/ 375 w 401"/>
                <a:gd name="T5" fmla="*/ 5 h 245"/>
                <a:gd name="T6" fmla="*/ 396 w 401"/>
                <a:gd name="T7" fmla="*/ 10 h 245"/>
                <a:gd name="T8" fmla="*/ 392 w 401"/>
                <a:gd name="T9" fmla="*/ 31 h 245"/>
                <a:gd name="T10" fmla="*/ 391 w 401"/>
                <a:gd name="T11" fmla="*/ 32 h 245"/>
              </a:gdLst>
              <a:ahLst/>
              <a:cxnLst>
                <a:cxn ang="0">
                  <a:pos x="T0" y="T1"/>
                </a:cxn>
                <a:cxn ang="0">
                  <a:pos x="T2" y="T3"/>
                </a:cxn>
                <a:cxn ang="0">
                  <a:pos x="T4" y="T5"/>
                </a:cxn>
                <a:cxn ang="0">
                  <a:pos x="T6" y="T7"/>
                </a:cxn>
                <a:cxn ang="0">
                  <a:pos x="T8" y="T9"/>
                </a:cxn>
                <a:cxn ang="0">
                  <a:pos x="T10" y="T11"/>
                </a:cxn>
              </a:cxnLst>
              <a:rect l="0" t="0" r="r" b="b"/>
              <a:pathLst>
                <a:path w="401" h="245">
                  <a:moveTo>
                    <a:pt x="391" y="32"/>
                  </a:moveTo>
                  <a:cubicBezTo>
                    <a:pt x="0" y="245"/>
                    <a:pt x="0" y="245"/>
                    <a:pt x="0" y="245"/>
                  </a:cubicBezTo>
                  <a:cubicBezTo>
                    <a:pt x="375" y="5"/>
                    <a:pt x="375" y="5"/>
                    <a:pt x="375" y="5"/>
                  </a:cubicBezTo>
                  <a:cubicBezTo>
                    <a:pt x="382" y="0"/>
                    <a:pt x="392" y="2"/>
                    <a:pt x="396" y="10"/>
                  </a:cubicBezTo>
                  <a:cubicBezTo>
                    <a:pt x="401" y="17"/>
                    <a:pt x="399" y="27"/>
                    <a:pt x="392" y="31"/>
                  </a:cubicBezTo>
                  <a:cubicBezTo>
                    <a:pt x="391" y="31"/>
                    <a:pt x="391" y="32"/>
                    <a:pt x="391"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78"/>
            <p:cNvSpPr>
              <a:spLocks/>
            </p:cNvSpPr>
            <p:nvPr/>
          </p:nvSpPr>
          <p:spPr bwMode="auto">
            <a:xfrm>
              <a:off x="6108701" y="1463675"/>
              <a:ext cx="663575" cy="801688"/>
            </a:xfrm>
            <a:custGeom>
              <a:avLst/>
              <a:gdLst>
                <a:gd name="T0" fmla="*/ 294 w 300"/>
                <a:gd name="T1" fmla="*/ 28 h 362"/>
                <a:gd name="T2" fmla="*/ 0 w 300"/>
                <a:gd name="T3" fmla="*/ 362 h 362"/>
                <a:gd name="T4" fmla="*/ 270 w 300"/>
                <a:gd name="T5" fmla="*/ 8 h 362"/>
                <a:gd name="T6" fmla="*/ 292 w 300"/>
                <a:gd name="T7" fmla="*/ 5 h 362"/>
                <a:gd name="T8" fmla="*/ 295 w 300"/>
                <a:gd name="T9" fmla="*/ 27 h 362"/>
                <a:gd name="T10" fmla="*/ 294 w 300"/>
                <a:gd name="T11" fmla="*/ 28 h 362"/>
              </a:gdLst>
              <a:ahLst/>
              <a:cxnLst>
                <a:cxn ang="0">
                  <a:pos x="T0" y="T1"/>
                </a:cxn>
                <a:cxn ang="0">
                  <a:pos x="T2" y="T3"/>
                </a:cxn>
                <a:cxn ang="0">
                  <a:pos x="T4" y="T5"/>
                </a:cxn>
                <a:cxn ang="0">
                  <a:pos x="T6" y="T7"/>
                </a:cxn>
                <a:cxn ang="0">
                  <a:pos x="T8" y="T9"/>
                </a:cxn>
                <a:cxn ang="0">
                  <a:pos x="T10" y="T11"/>
                </a:cxn>
              </a:cxnLst>
              <a:rect l="0" t="0" r="r" b="b"/>
              <a:pathLst>
                <a:path w="300" h="362">
                  <a:moveTo>
                    <a:pt x="294" y="28"/>
                  </a:moveTo>
                  <a:cubicBezTo>
                    <a:pt x="0" y="362"/>
                    <a:pt x="0" y="362"/>
                    <a:pt x="0" y="362"/>
                  </a:cubicBezTo>
                  <a:cubicBezTo>
                    <a:pt x="270" y="8"/>
                    <a:pt x="270" y="8"/>
                    <a:pt x="270" y="8"/>
                  </a:cubicBezTo>
                  <a:cubicBezTo>
                    <a:pt x="275" y="1"/>
                    <a:pt x="285" y="0"/>
                    <a:pt x="292" y="5"/>
                  </a:cubicBezTo>
                  <a:cubicBezTo>
                    <a:pt x="299" y="10"/>
                    <a:pt x="300" y="20"/>
                    <a:pt x="295" y="27"/>
                  </a:cubicBezTo>
                  <a:cubicBezTo>
                    <a:pt x="295" y="27"/>
                    <a:pt x="294" y="28"/>
                    <a:pt x="294" y="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79"/>
            <p:cNvSpPr>
              <a:spLocks/>
            </p:cNvSpPr>
            <p:nvPr/>
          </p:nvSpPr>
          <p:spPr bwMode="auto">
            <a:xfrm>
              <a:off x="6108701" y="1295400"/>
              <a:ext cx="365125" cy="969963"/>
            </a:xfrm>
            <a:custGeom>
              <a:avLst/>
              <a:gdLst>
                <a:gd name="T0" fmla="*/ 162 w 165"/>
                <a:gd name="T1" fmla="*/ 23 h 438"/>
                <a:gd name="T2" fmla="*/ 0 w 165"/>
                <a:gd name="T3" fmla="*/ 438 h 438"/>
                <a:gd name="T4" fmla="*/ 132 w 165"/>
                <a:gd name="T5" fmla="*/ 13 h 438"/>
                <a:gd name="T6" fmla="*/ 152 w 165"/>
                <a:gd name="T7" fmla="*/ 3 h 438"/>
                <a:gd name="T8" fmla="*/ 162 w 165"/>
                <a:gd name="T9" fmla="*/ 22 h 438"/>
                <a:gd name="T10" fmla="*/ 162 w 165"/>
                <a:gd name="T11" fmla="*/ 23 h 438"/>
              </a:gdLst>
              <a:ahLst/>
              <a:cxnLst>
                <a:cxn ang="0">
                  <a:pos x="T0" y="T1"/>
                </a:cxn>
                <a:cxn ang="0">
                  <a:pos x="T2" y="T3"/>
                </a:cxn>
                <a:cxn ang="0">
                  <a:pos x="T4" y="T5"/>
                </a:cxn>
                <a:cxn ang="0">
                  <a:pos x="T6" y="T7"/>
                </a:cxn>
                <a:cxn ang="0">
                  <a:pos x="T8" y="T9"/>
                </a:cxn>
                <a:cxn ang="0">
                  <a:pos x="T10" y="T11"/>
                </a:cxn>
              </a:cxnLst>
              <a:rect l="0" t="0" r="r" b="b"/>
              <a:pathLst>
                <a:path w="165" h="438">
                  <a:moveTo>
                    <a:pt x="162" y="23"/>
                  </a:moveTo>
                  <a:cubicBezTo>
                    <a:pt x="0" y="438"/>
                    <a:pt x="0" y="438"/>
                    <a:pt x="0" y="438"/>
                  </a:cubicBezTo>
                  <a:cubicBezTo>
                    <a:pt x="132" y="13"/>
                    <a:pt x="132" y="13"/>
                    <a:pt x="132" y="13"/>
                  </a:cubicBezTo>
                  <a:cubicBezTo>
                    <a:pt x="135" y="5"/>
                    <a:pt x="144" y="0"/>
                    <a:pt x="152" y="3"/>
                  </a:cubicBezTo>
                  <a:cubicBezTo>
                    <a:pt x="160" y="5"/>
                    <a:pt x="165" y="14"/>
                    <a:pt x="162" y="22"/>
                  </a:cubicBezTo>
                  <a:cubicBezTo>
                    <a:pt x="162" y="23"/>
                    <a:pt x="162" y="23"/>
                    <a:pt x="162"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81" name="Rectangle 80"/>
          <p:cNvSpPr/>
          <p:nvPr/>
        </p:nvSpPr>
        <p:spPr>
          <a:xfrm>
            <a:off x="8348499" y="1667967"/>
            <a:ext cx="2634777" cy="646331"/>
          </a:xfrm>
          <a:prstGeom prst="rect">
            <a:avLst/>
          </a:prstGeom>
        </p:spPr>
        <p:txBody>
          <a:bodyPr wrap="square">
            <a:spAutoFit/>
          </a:bodyPr>
          <a:lstStyle/>
          <a:p>
            <a:r>
              <a:rPr lang="en-US" spc="-150">
                <a:solidFill>
                  <a:schemeClr val="accent1">
                    <a:lumMod val="50000"/>
                  </a:schemeClr>
                </a:solidFill>
                <a:latin typeface="Arial" panose="020B0604020202020204" pitchFamily="34" charset="0"/>
                <a:cs typeface="Arial" panose="020B0604020202020204" pitchFamily="34" charset="0"/>
              </a:rPr>
              <a:t>With </a:t>
            </a:r>
            <a:r>
              <a:rPr lang="en-US" spc="-150">
                <a:solidFill>
                  <a:srgbClr val="FFC000"/>
                </a:solidFill>
                <a:latin typeface="Arial" panose="020B0604020202020204" pitchFamily="34" charset="0"/>
                <a:cs typeface="Arial" panose="020B0604020202020204" pitchFamily="34" charset="0"/>
              </a:rPr>
              <a:t>original basic features </a:t>
            </a:r>
            <a:r>
              <a:rPr lang="en-US" spc="-150">
                <a:solidFill>
                  <a:schemeClr val="accent1">
                    <a:lumMod val="50000"/>
                  </a:schemeClr>
                </a:solidFill>
                <a:latin typeface="Arial" panose="020B0604020202020204" pitchFamily="34" charset="0"/>
                <a:cs typeface="Arial" panose="020B0604020202020204" pitchFamily="34" charset="0"/>
              </a:rPr>
              <a:t>such as lessons, small tests</a:t>
            </a:r>
            <a:endParaRPr lang="en-US" dirty="0">
              <a:solidFill>
                <a:schemeClr val="accent1">
                  <a:lumMod val="50000"/>
                </a:schemeClr>
              </a:solidFill>
            </a:endParaRPr>
          </a:p>
        </p:txBody>
      </p:sp>
      <p:sp>
        <p:nvSpPr>
          <p:cNvPr id="82" name="Rectangle 81"/>
          <p:cNvSpPr/>
          <p:nvPr/>
        </p:nvSpPr>
        <p:spPr>
          <a:xfrm>
            <a:off x="8947151" y="2986683"/>
            <a:ext cx="2512537" cy="646331"/>
          </a:xfrm>
          <a:prstGeom prst="rect">
            <a:avLst/>
          </a:prstGeom>
        </p:spPr>
        <p:txBody>
          <a:bodyPr wrap="square">
            <a:spAutoFit/>
          </a:bodyPr>
          <a:lstStyle/>
          <a:p>
            <a:r>
              <a:rPr lang="en-US" spc="-150">
                <a:solidFill>
                  <a:srgbClr val="0070C0"/>
                </a:solidFill>
                <a:latin typeface="Arial" panose="020B0604020202020204" pitchFamily="34" charset="0"/>
                <a:cs typeface="Arial" panose="020B0604020202020204" pitchFamily="34" charset="0"/>
              </a:rPr>
              <a:t>Convenient features</a:t>
            </a:r>
            <a:r>
              <a:rPr lang="en-US" spc="-150">
                <a:solidFill>
                  <a:schemeClr val="accent1">
                    <a:lumMod val="50000"/>
                  </a:schemeClr>
                </a:solidFill>
                <a:latin typeface="Arial" panose="020B0604020202020204" pitchFamily="34" charset="0"/>
                <a:cs typeface="Arial" panose="020B0604020202020204" pitchFamily="34" charset="0"/>
              </a:rPr>
              <a:t> for users.</a:t>
            </a:r>
            <a:endParaRPr lang="en-US" dirty="0">
              <a:solidFill>
                <a:schemeClr val="accent1">
                  <a:lumMod val="50000"/>
                </a:schemeClr>
              </a:solidFill>
            </a:endParaRPr>
          </a:p>
        </p:txBody>
      </p:sp>
      <p:sp>
        <p:nvSpPr>
          <p:cNvPr id="83" name="Rectangle 82"/>
          <p:cNvSpPr/>
          <p:nvPr/>
        </p:nvSpPr>
        <p:spPr>
          <a:xfrm>
            <a:off x="926276" y="2867950"/>
            <a:ext cx="2445576" cy="646331"/>
          </a:xfrm>
          <a:prstGeom prst="rect">
            <a:avLst/>
          </a:prstGeom>
        </p:spPr>
        <p:txBody>
          <a:bodyPr wrap="square">
            <a:spAutoFit/>
          </a:bodyPr>
          <a:lstStyle/>
          <a:p>
            <a:pPr algn="r"/>
            <a:r>
              <a:rPr lang="en-US" spc="-150">
                <a:solidFill>
                  <a:schemeClr val="accent1">
                    <a:lumMod val="50000"/>
                  </a:schemeClr>
                </a:solidFill>
                <a:latin typeface="Arial" panose="020B0604020202020204" pitchFamily="34" charset="0"/>
                <a:cs typeface="Arial" panose="020B0604020202020204" pitchFamily="34" charset="0"/>
              </a:rPr>
              <a:t>A </a:t>
            </a:r>
            <a:r>
              <a:rPr lang="en-US" spc="-150">
                <a:solidFill>
                  <a:srgbClr val="00B050"/>
                </a:solidFill>
                <a:latin typeface="Arial" panose="020B0604020202020204" pitchFamily="34" charset="0"/>
                <a:cs typeface="Arial" panose="020B0604020202020204" pitchFamily="34" charset="0"/>
              </a:rPr>
              <a:t>free</a:t>
            </a:r>
            <a:r>
              <a:rPr lang="en-US" spc="-150">
                <a:solidFill>
                  <a:schemeClr val="accent1">
                    <a:lumMod val="50000"/>
                  </a:schemeClr>
                </a:solidFill>
                <a:latin typeface="Arial" panose="020B0604020202020204" pitchFamily="34" charset="0"/>
                <a:cs typeface="Arial" panose="020B0604020202020204" pitchFamily="34" charset="0"/>
              </a:rPr>
              <a:t> website for studying Vietnamese</a:t>
            </a:r>
            <a:endParaRPr lang="en-US" dirty="0">
              <a:solidFill>
                <a:schemeClr val="accent1">
                  <a:lumMod val="50000"/>
                </a:schemeClr>
              </a:solidFill>
            </a:endParaRPr>
          </a:p>
        </p:txBody>
      </p:sp>
      <p:sp>
        <p:nvSpPr>
          <p:cNvPr id="84" name="Rectangle 83"/>
          <p:cNvSpPr/>
          <p:nvPr/>
        </p:nvSpPr>
        <p:spPr>
          <a:xfrm>
            <a:off x="1211284" y="4423569"/>
            <a:ext cx="2516808" cy="646331"/>
          </a:xfrm>
          <a:prstGeom prst="rect">
            <a:avLst/>
          </a:prstGeom>
        </p:spPr>
        <p:txBody>
          <a:bodyPr wrap="square">
            <a:spAutoFit/>
          </a:bodyPr>
          <a:lstStyle/>
          <a:p>
            <a:pPr algn="r"/>
            <a:r>
              <a:rPr lang="en-US" spc="-150">
                <a:solidFill>
                  <a:schemeClr val="accent1">
                    <a:lumMod val="50000"/>
                  </a:schemeClr>
                </a:solidFill>
                <a:latin typeface="Arial" panose="020B0604020202020204" pitchFamily="34" charset="0"/>
                <a:cs typeface="Arial" panose="020B0604020202020204" pitchFamily="34" charset="0"/>
              </a:rPr>
              <a:t>Suitable for </a:t>
            </a:r>
            <a:r>
              <a:rPr lang="en-US" spc="-150">
                <a:solidFill>
                  <a:srgbClr val="FF0000"/>
                </a:solidFill>
                <a:latin typeface="Arial" panose="020B0604020202020204" pitchFamily="34" charset="0"/>
                <a:cs typeface="Arial" panose="020B0604020202020204" pitchFamily="34" charset="0"/>
              </a:rPr>
              <a:t>everyone</a:t>
            </a:r>
            <a:r>
              <a:rPr lang="en-US" spc="-150">
                <a:solidFill>
                  <a:schemeClr val="accent1">
                    <a:lumMod val="50000"/>
                  </a:schemeClr>
                </a:solidFill>
                <a:latin typeface="Arial" panose="020B0604020202020204" pitchFamily="34" charset="0"/>
                <a:cs typeface="Arial" panose="020B0604020202020204" pitchFamily="34" charset="0"/>
              </a:rPr>
              <a:t>, from beginner</a:t>
            </a:r>
            <a:endParaRPr lang="en-US" dirty="0">
              <a:solidFill>
                <a:schemeClr val="accent1">
                  <a:lumMod val="50000"/>
                </a:schemeClr>
              </a:solidFill>
            </a:endParaRPr>
          </a:p>
        </p:txBody>
      </p:sp>
      <p:sp>
        <p:nvSpPr>
          <p:cNvPr id="90" name="Rectangle 89"/>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 y="302550"/>
            <a:ext cx="12192002" cy="1323439"/>
          </a:xfrm>
          <a:prstGeom prst="rect">
            <a:avLst/>
          </a:prstGeom>
          <a:noFill/>
        </p:spPr>
        <p:txBody>
          <a:bodyPr wrap="square" rtlCol="0">
            <a:spAutoFit/>
          </a:bodyPr>
          <a:lstStyle/>
          <a:p>
            <a:r>
              <a:rPr lang="en-US" sz="4000" smtClean="0">
                <a:solidFill>
                  <a:schemeClr val="bg1"/>
                </a:solidFill>
              </a:rPr>
              <a:t>1.3.</a:t>
            </a:r>
            <a:r>
              <a:rPr lang="ja-JP" altLang="en-US" sz="4000" smtClean="0">
                <a:solidFill>
                  <a:schemeClr val="bg1"/>
                </a:solidFill>
                <a:latin typeface="Arial" panose="020B0604020202020204" pitchFamily="34" charset="0"/>
                <a:cs typeface="Arial" panose="020B0604020202020204" pitchFamily="34" charset="0"/>
              </a:rPr>
              <a:t> </a:t>
            </a:r>
            <a:r>
              <a:rPr lang="ja-JP" altLang="en-US" sz="4000">
                <a:solidFill>
                  <a:schemeClr val="bg1"/>
                </a:solidFill>
                <a:latin typeface="Arial" panose="020B0604020202020204" pitchFamily="34" charset="0"/>
                <a:cs typeface="Arial" panose="020B0604020202020204" pitchFamily="34" charset="0"/>
              </a:rPr>
              <a:t>アイデア  </a:t>
            </a:r>
            <a:r>
              <a:rPr lang="en-US" altLang="ja-JP" sz="4000">
                <a:solidFill>
                  <a:schemeClr val="bg1"/>
                </a:solidFill>
                <a:latin typeface="Arial" panose="020B0604020202020204" pitchFamily="34" charset="0"/>
                <a:cs typeface="Arial" panose="020B0604020202020204" pitchFamily="34" charset="0"/>
              </a:rPr>
              <a:t>Idea</a:t>
            </a:r>
            <a:endParaRPr lang="en-US" sz="4000">
              <a:solidFill>
                <a:schemeClr val="bg1"/>
              </a:solidFill>
              <a:latin typeface="Arial" panose="020B0604020202020204" pitchFamily="34" charset="0"/>
              <a:cs typeface="Arial" panose="020B0604020202020204" pitchFamily="34" charset="0"/>
            </a:endParaRPr>
          </a:p>
          <a:p>
            <a:pPr algn="ctr"/>
            <a:r>
              <a:rPr lang="en-US" sz="4000" smtClean="0">
                <a:solidFill>
                  <a:schemeClr val="bg1"/>
                </a:solidFill>
              </a:rPr>
              <a:t> </a:t>
            </a:r>
            <a:endParaRPr lang="en-US" sz="4000">
              <a:solidFill>
                <a:schemeClr val="bg1"/>
              </a:solidFill>
            </a:endParaRPr>
          </a:p>
        </p:txBody>
      </p:sp>
      <p:grpSp>
        <p:nvGrpSpPr>
          <p:cNvPr id="92" name="Group 91"/>
          <p:cNvGrpSpPr/>
          <p:nvPr/>
        </p:nvGrpSpPr>
        <p:grpSpPr>
          <a:xfrm>
            <a:off x="0" y="6476870"/>
            <a:ext cx="12192000" cy="423333"/>
            <a:chOff x="0" y="6434667"/>
            <a:chExt cx="12192000" cy="423333"/>
          </a:xfrm>
          <a:solidFill>
            <a:srgbClr val="188ED6"/>
          </a:solidFill>
        </p:grpSpPr>
        <p:sp>
          <p:nvSpPr>
            <p:cNvPr id="93" name="Rectangle 92"/>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9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Tree>
    <p:extLst>
      <p:ext uri="{BB962C8B-B14F-4D97-AF65-F5344CB8AC3E}">
        <p14:creationId xmlns:p14="http://schemas.microsoft.com/office/powerpoint/2010/main" val="3717194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49"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0"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1"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2"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3"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4"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5"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6"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7"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8"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9"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0"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1"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5"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6"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7"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8"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9"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2"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3"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4"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5"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6"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7"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8"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9"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0"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1"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2"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3"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4"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5"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6"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8"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9"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0"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1"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2"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3"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1"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2"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3"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4"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3"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4"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9"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5"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6"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7"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8"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9"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0"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1"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4"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5"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6"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Rounded Rectangle 1"/>
          <p:cNvSpPr/>
          <p:nvPr/>
        </p:nvSpPr>
        <p:spPr>
          <a:xfrm>
            <a:off x="1111217" y="1674809"/>
            <a:ext cx="501264" cy="482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ounded Rectangle 2"/>
          <p:cNvSpPr/>
          <p:nvPr/>
        </p:nvSpPr>
        <p:spPr>
          <a:xfrm>
            <a:off x="1114915" y="2199346"/>
            <a:ext cx="496144" cy="4855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ounded Rectangle 3"/>
          <p:cNvSpPr/>
          <p:nvPr/>
        </p:nvSpPr>
        <p:spPr>
          <a:xfrm>
            <a:off x="1118691" y="2748414"/>
            <a:ext cx="495620" cy="4826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ounded Rectangle 4"/>
          <p:cNvSpPr/>
          <p:nvPr/>
        </p:nvSpPr>
        <p:spPr>
          <a:xfrm>
            <a:off x="1114915" y="3291637"/>
            <a:ext cx="513884" cy="45595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20"/>
          <p:cNvSpPr>
            <a:spLocks noEditPoints="1"/>
          </p:cNvSpPr>
          <p:nvPr/>
        </p:nvSpPr>
        <p:spPr bwMode="auto">
          <a:xfrm>
            <a:off x="1161295" y="2768120"/>
            <a:ext cx="379167" cy="408783"/>
          </a:xfrm>
          <a:custGeom>
            <a:avLst/>
            <a:gdLst>
              <a:gd name="T0" fmla="*/ 2406 w 3180"/>
              <a:gd name="T1" fmla="*/ 1358 h 3260"/>
              <a:gd name="T2" fmla="*/ 2504 w 3180"/>
              <a:gd name="T3" fmla="*/ 1507 h 3260"/>
              <a:gd name="T4" fmla="*/ 2654 w 3180"/>
              <a:gd name="T5" fmla="*/ 1408 h 3260"/>
              <a:gd name="T6" fmla="*/ 2555 w 3180"/>
              <a:gd name="T7" fmla="*/ 1259 h 3260"/>
              <a:gd name="T8" fmla="*/ 2770 w 3180"/>
              <a:gd name="T9" fmla="*/ 565 h 3260"/>
              <a:gd name="T10" fmla="*/ 2754 w 3180"/>
              <a:gd name="T11" fmla="*/ 758 h 3260"/>
              <a:gd name="T12" fmla="*/ 2622 w 3180"/>
              <a:gd name="T13" fmla="*/ 955 h 3260"/>
              <a:gd name="T14" fmla="*/ 2986 w 3180"/>
              <a:gd name="T15" fmla="*/ 1513 h 3260"/>
              <a:gd name="T16" fmla="*/ 3103 w 3180"/>
              <a:gd name="T17" fmla="*/ 1857 h 3260"/>
              <a:gd name="T18" fmla="*/ 3180 w 3180"/>
              <a:gd name="T19" fmla="*/ 1873 h 3260"/>
              <a:gd name="T20" fmla="*/ 3043 w 3180"/>
              <a:gd name="T21" fmla="*/ 2392 h 3260"/>
              <a:gd name="T22" fmla="*/ 2730 w 3180"/>
              <a:gd name="T23" fmla="*/ 2607 h 3260"/>
              <a:gd name="T24" fmla="*/ 2477 w 3180"/>
              <a:gd name="T25" fmla="*/ 2882 h 3260"/>
              <a:gd name="T26" fmla="*/ 2508 w 3180"/>
              <a:gd name="T27" fmla="*/ 3060 h 3260"/>
              <a:gd name="T28" fmla="*/ 2118 w 3180"/>
              <a:gd name="T29" fmla="*/ 3117 h 3260"/>
              <a:gd name="T30" fmla="*/ 2022 w 3180"/>
              <a:gd name="T31" fmla="*/ 3060 h 3260"/>
              <a:gd name="T32" fmla="*/ 1953 w 3180"/>
              <a:gd name="T33" fmla="*/ 3189 h 3260"/>
              <a:gd name="T34" fmla="*/ 1668 w 3180"/>
              <a:gd name="T35" fmla="*/ 3257 h 3260"/>
              <a:gd name="T36" fmla="*/ 1621 w 3180"/>
              <a:gd name="T37" fmla="*/ 3155 h 3260"/>
              <a:gd name="T38" fmla="*/ 1208 w 3180"/>
              <a:gd name="T39" fmla="*/ 3149 h 3260"/>
              <a:gd name="T40" fmla="*/ 930 w 3180"/>
              <a:gd name="T41" fmla="*/ 3112 h 3260"/>
              <a:gd name="T42" fmla="*/ 917 w 3180"/>
              <a:gd name="T43" fmla="*/ 3211 h 3260"/>
              <a:gd name="T44" fmla="*/ 551 w 3180"/>
              <a:gd name="T45" fmla="*/ 3206 h 3260"/>
              <a:gd name="T46" fmla="*/ 535 w 3180"/>
              <a:gd name="T47" fmla="*/ 2998 h 3260"/>
              <a:gd name="T48" fmla="*/ 404 w 3180"/>
              <a:gd name="T49" fmla="*/ 2796 h 3260"/>
              <a:gd name="T50" fmla="*/ 70 w 3180"/>
              <a:gd name="T51" fmla="*/ 2369 h 3260"/>
              <a:gd name="T52" fmla="*/ 3 w 3180"/>
              <a:gd name="T53" fmla="*/ 1798 h 3260"/>
              <a:gd name="T54" fmla="*/ 221 w 3180"/>
              <a:gd name="T55" fmla="*/ 1191 h 3260"/>
              <a:gd name="T56" fmla="*/ 650 w 3180"/>
              <a:gd name="T57" fmla="*/ 934 h 3260"/>
              <a:gd name="T58" fmla="*/ 863 w 3180"/>
              <a:gd name="T59" fmla="*/ 1110 h 3260"/>
              <a:gd name="T60" fmla="*/ 735 w 3180"/>
              <a:gd name="T61" fmla="*/ 1163 h 3260"/>
              <a:gd name="T62" fmla="*/ 744 w 3180"/>
              <a:gd name="T63" fmla="*/ 1311 h 3260"/>
              <a:gd name="T64" fmla="*/ 1090 w 3180"/>
              <a:gd name="T65" fmla="*/ 1254 h 3260"/>
              <a:gd name="T66" fmla="*/ 1413 w 3180"/>
              <a:gd name="T67" fmla="*/ 1229 h 3260"/>
              <a:gd name="T68" fmla="*/ 1541 w 3180"/>
              <a:gd name="T69" fmla="*/ 1194 h 3260"/>
              <a:gd name="T70" fmla="*/ 1506 w 3180"/>
              <a:gd name="T71" fmla="*/ 1039 h 3260"/>
              <a:gd name="T72" fmla="*/ 1580 w 3180"/>
              <a:gd name="T73" fmla="*/ 837 h 3260"/>
              <a:gd name="T74" fmla="*/ 1830 w 3180"/>
              <a:gd name="T75" fmla="*/ 659 h 3260"/>
              <a:gd name="T76" fmla="*/ 2014 w 3180"/>
              <a:gd name="T77" fmla="*/ 703 h 3260"/>
              <a:gd name="T78" fmla="*/ 2125 w 3180"/>
              <a:gd name="T79" fmla="*/ 659 h 3260"/>
              <a:gd name="T80" fmla="*/ 2406 w 3180"/>
              <a:gd name="T81" fmla="*/ 560 h 3260"/>
              <a:gd name="T82" fmla="*/ 1131 w 3180"/>
              <a:gd name="T83" fmla="*/ 202 h 3260"/>
              <a:gd name="T84" fmla="*/ 894 w 3180"/>
              <a:gd name="T85" fmla="*/ 332 h 3260"/>
              <a:gd name="T86" fmla="*/ 1020 w 3180"/>
              <a:gd name="T87" fmla="*/ 271 h 3260"/>
              <a:gd name="T88" fmla="*/ 995 w 3180"/>
              <a:gd name="T89" fmla="*/ 125 h 3260"/>
              <a:gd name="T90" fmla="*/ 719 w 3180"/>
              <a:gd name="T91" fmla="*/ 370 h 3260"/>
              <a:gd name="T92" fmla="*/ 765 w 3180"/>
              <a:gd name="T93" fmla="*/ 746 h 3260"/>
              <a:gd name="T94" fmla="*/ 1094 w 3180"/>
              <a:gd name="T95" fmla="*/ 919 h 3260"/>
              <a:gd name="T96" fmla="*/ 1423 w 3180"/>
              <a:gd name="T97" fmla="*/ 746 h 3260"/>
              <a:gd name="T98" fmla="*/ 1468 w 3180"/>
              <a:gd name="T99" fmla="*/ 370 h 3260"/>
              <a:gd name="T100" fmla="*/ 1192 w 3180"/>
              <a:gd name="T101" fmla="*/ 125 h 3260"/>
              <a:gd name="T102" fmla="*/ 1352 w 3180"/>
              <a:gd name="T103" fmla="*/ 71 h 3260"/>
              <a:gd name="T104" fmla="*/ 1595 w 3180"/>
              <a:gd name="T105" fmla="*/ 406 h 3260"/>
              <a:gd name="T106" fmla="*/ 1508 w 3180"/>
              <a:gd name="T107" fmla="*/ 820 h 3260"/>
              <a:gd name="T108" fmla="*/ 1150 w 3180"/>
              <a:gd name="T109" fmla="*/ 1028 h 3260"/>
              <a:gd name="T110" fmla="*/ 750 w 3180"/>
              <a:gd name="T111" fmla="*/ 899 h 3260"/>
              <a:gd name="T112" fmla="*/ 581 w 3180"/>
              <a:gd name="T113" fmla="*/ 516 h 3260"/>
              <a:gd name="T114" fmla="*/ 750 w 3180"/>
              <a:gd name="T115" fmla="*/ 133 h 3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0" h="3260">
                <a:moveTo>
                  <a:pt x="2530" y="1257"/>
                </a:moveTo>
                <a:lnTo>
                  <a:pt x="2504" y="1259"/>
                </a:lnTo>
                <a:lnTo>
                  <a:pt x="2480" y="1266"/>
                </a:lnTo>
                <a:lnTo>
                  <a:pt x="2458" y="1278"/>
                </a:lnTo>
                <a:lnTo>
                  <a:pt x="2440" y="1293"/>
                </a:lnTo>
                <a:lnTo>
                  <a:pt x="2425" y="1312"/>
                </a:lnTo>
                <a:lnTo>
                  <a:pt x="2413" y="1334"/>
                </a:lnTo>
                <a:lnTo>
                  <a:pt x="2406" y="1358"/>
                </a:lnTo>
                <a:lnTo>
                  <a:pt x="2403" y="1383"/>
                </a:lnTo>
                <a:lnTo>
                  <a:pt x="2406" y="1409"/>
                </a:lnTo>
                <a:lnTo>
                  <a:pt x="2413" y="1433"/>
                </a:lnTo>
                <a:lnTo>
                  <a:pt x="2425" y="1454"/>
                </a:lnTo>
                <a:lnTo>
                  <a:pt x="2440" y="1473"/>
                </a:lnTo>
                <a:lnTo>
                  <a:pt x="2458" y="1488"/>
                </a:lnTo>
                <a:lnTo>
                  <a:pt x="2480" y="1500"/>
                </a:lnTo>
                <a:lnTo>
                  <a:pt x="2504" y="1507"/>
                </a:lnTo>
                <a:lnTo>
                  <a:pt x="2530" y="1511"/>
                </a:lnTo>
                <a:lnTo>
                  <a:pt x="2555" y="1507"/>
                </a:lnTo>
                <a:lnTo>
                  <a:pt x="2579" y="1500"/>
                </a:lnTo>
                <a:lnTo>
                  <a:pt x="2600" y="1488"/>
                </a:lnTo>
                <a:lnTo>
                  <a:pt x="2618" y="1473"/>
                </a:lnTo>
                <a:lnTo>
                  <a:pt x="2634" y="1454"/>
                </a:lnTo>
                <a:lnTo>
                  <a:pt x="2645" y="1433"/>
                </a:lnTo>
                <a:lnTo>
                  <a:pt x="2654" y="1408"/>
                </a:lnTo>
                <a:lnTo>
                  <a:pt x="2656" y="1383"/>
                </a:lnTo>
                <a:lnTo>
                  <a:pt x="2654" y="1358"/>
                </a:lnTo>
                <a:lnTo>
                  <a:pt x="2645" y="1334"/>
                </a:lnTo>
                <a:lnTo>
                  <a:pt x="2634" y="1312"/>
                </a:lnTo>
                <a:lnTo>
                  <a:pt x="2618" y="1293"/>
                </a:lnTo>
                <a:lnTo>
                  <a:pt x="2600" y="1278"/>
                </a:lnTo>
                <a:lnTo>
                  <a:pt x="2579" y="1266"/>
                </a:lnTo>
                <a:lnTo>
                  <a:pt x="2555" y="1259"/>
                </a:lnTo>
                <a:lnTo>
                  <a:pt x="2530" y="1257"/>
                </a:lnTo>
                <a:close/>
                <a:moveTo>
                  <a:pt x="2647" y="514"/>
                </a:moveTo>
                <a:lnTo>
                  <a:pt x="2675" y="514"/>
                </a:lnTo>
                <a:lnTo>
                  <a:pt x="2698" y="517"/>
                </a:lnTo>
                <a:lnTo>
                  <a:pt x="2718" y="523"/>
                </a:lnTo>
                <a:lnTo>
                  <a:pt x="2740" y="534"/>
                </a:lnTo>
                <a:lnTo>
                  <a:pt x="2757" y="548"/>
                </a:lnTo>
                <a:lnTo>
                  <a:pt x="2770" y="565"/>
                </a:lnTo>
                <a:lnTo>
                  <a:pt x="2779" y="584"/>
                </a:lnTo>
                <a:lnTo>
                  <a:pt x="2784" y="605"/>
                </a:lnTo>
                <a:lnTo>
                  <a:pt x="2786" y="628"/>
                </a:lnTo>
                <a:lnTo>
                  <a:pt x="2785" y="652"/>
                </a:lnTo>
                <a:lnTo>
                  <a:pt x="2781" y="678"/>
                </a:lnTo>
                <a:lnTo>
                  <a:pt x="2774" y="704"/>
                </a:lnTo>
                <a:lnTo>
                  <a:pt x="2765" y="731"/>
                </a:lnTo>
                <a:lnTo>
                  <a:pt x="2754" y="758"/>
                </a:lnTo>
                <a:lnTo>
                  <a:pt x="2741" y="786"/>
                </a:lnTo>
                <a:lnTo>
                  <a:pt x="2727" y="813"/>
                </a:lnTo>
                <a:lnTo>
                  <a:pt x="2711" y="839"/>
                </a:lnTo>
                <a:lnTo>
                  <a:pt x="2694" y="866"/>
                </a:lnTo>
                <a:lnTo>
                  <a:pt x="2677" y="890"/>
                </a:lnTo>
                <a:lnTo>
                  <a:pt x="2659" y="913"/>
                </a:lnTo>
                <a:lnTo>
                  <a:pt x="2640" y="934"/>
                </a:lnTo>
                <a:lnTo>
                  <a:pt x="2622" y="955"/>
                </a:lnTo>
                <a:lnTo>
                  <a:pt x="2685" y="1015"/>
                </a:lnTo>
                <a:lnTo>
                  <a:pt x="2742" y="1078"/>
                </a:lnTo>
                <a:lnTo>
                  <a:pt x="2795" y="1145"/>
                </a:lnTo>
                <a:lnTo>
                  <a:pt x="2845" y="1213"/>
                </a:lnTo>
                <a:lnTo>
                  <a:pt x="2888" y="1285"/>
                </a:lnTo>
                <a:lnTo>
                  <a:pt x="2926" y="1359"/>
                </a:lnTo>
                <a:lnTo>
                  <a:pt x="2958" y="1435"/>
                </a:lnTo>
                <a:lnTo>
                  <a:pt x="2986" y="1513"/>
                </a:lnTo>
                <a:lnTo>
                  <a:pt x="3008" y="1592"/>
                </a:lnTo>
                <a:lnTo>
                  <a:pt x="3023" y="1674"/>
                </a:lnTo>
                <a:lnTo>
                  <a:pt x="3032" y="1757"/>
                </a:lnTo>
                <a:lnTo>
                  <a:pt x="3045" y="1788"/>
                </a:lnTo>
                <a:lnTo>
                  <a:pt x="3059" y="1811"/>
                </a:lnTo>
                <a:lnTo>
                  <a:pt x="3073" y="1831"/>
                </a:lnTo>
                <a:lnTo>
                  <a:pt x="3088" y="1846"/>
                </a:lnTo>
                <a:lnTo>
                  <a:pt x="3103" y="1857"/>
                </a:lnTo>
                <a:lnTo>
                  <a:pt x="3118" y="1865"/>
                </a:lnTo>
                <a:lnTo>
                  <a:pt x="3133" y="1870"/>
                </a:lnTo>
                <a:lnTo>
                  <a:pt x="3146" y="1873"/>
                </a:lnTo>
                <a:lnTo>
                  <a:pt x="3157" y="1874"/>
                </a:lnTo>
                <a:lnTo>
                  <a:pt x="3167" y="1875"/>
                </a:lnTo>
                <a:lnTo>
                  <a:pt x="3174" y="1874"/>
                </a:lnTo>
                <a:lnTo>
                  <a:pt x="3179" y="1873"/>
                </a:lnTo>
                <a:lnTo>
                  <a:pt x="3180" y="1873"/>
                </a:lnTo>
                <a:lnTo>
                  <a:pt x="3180" y="2376"/>
                </a:lnTo>
                <a:lnTo>
                  <a:pt x="3177" y="2375"/>
                </a:lnTo>
                <a:lnTo>
                  <a:pt x="3167" y="2375"/>
                </a:lnTo>
                <a:lnTo>
                  <a:pt x="3151" y="2376"/>
                </a:lnTo>
                <a:lnTo>
                  <a:pt x="3131" y="2377"/>
                </a:lnTo>
                <a:lnTo>
                  <a:pt x="3104" y="2380"/>
                </a:lnTo>
                <a:lnTo>
                  <a:pt x="3075" y="2385"/>
                </a:lnTo>
                <a:lnTo>
                  <a:pt x="3043" y="2392"/>
                </a:lnTo>
                <a:lnTo>
                  <a:pt x="3008" y="2402"/>
                </a:lnTo>
                <a:lnTo>
                  <a:pt x="2971" y="2415"/>
                </a:lnTo>
                <a:lnTo>
                  <a:pt x="2933" y="2431"/>
                </a:lnTo>
                <a:lnTo>
                  <a:pt x="2894" y="2453"/>
                </a:lnTo>
                <a:lnTo>
                  <a:pt x="2856" y="2478"/>
                </a:lnTo>
                <a:lnTo>
                  <a:pt x="2818" y="2509"/>
                </a:lnTo>
                <a:lnTo>
                  <a:pt x="2781" y="2546"/>
                </a:lnTo>
                <a:lnTo>
                  <a:pt x="2730" y="2607"/>
                </a:lnTo>
                <a:lnTo>
                  <a:pt x="2675" y="2666"/>
                </a:lnTo>
                <a:lnTo>
                  <a:pt x="2614" y="2723"/>
                </a:lnTo>
                <a:lnTo>
                  <a:pt x="2552" y="2776"/>
                </a:lnTo>
                <a:lnTo>
                  <a:pt x="2484" y="2827"/>
                </a:lnTo>
                <a:lnTo>
                  <a:pt x="2480" y="2835"/>
                </a:lnTo>
                <a:lnTo>
                  <a:pt x="2477" y="2847"/>
                </a:lnTo>
                <a:lnTo>
                  <a:pt x="2476" y="2863"/>
                </a:lnTo>
                <a:lnTo>
                  <a:pt x="2477" y="2882"/>
                </a:lnTo>
                <a:lnTo>
                  <a:pt x="2479" y="2904"/>
                </a:lnTo>
                <a:lnTo>
                  <a:pt x="2481" y="2926"/>
                </a:lnTo>
                <a:lnTo>
                  <a:pt x="2485" y="2950"/>
                </a:lnTo>
                <a:lnTo>
                  <a:pt x="2490" y="2973"/>
                </a:lnTo>
                <a:lnTo>
                  <a:pt x="2495" y="2998"/>
                </a:lnTo>
                <a:lnTo>
                  <a:pt x="2499" y="3020"/>
                </a:lnTo>
                <a:lnTo>
                  <a:pt x="2504" y="3041"/>
                </a:lnTo>
                <a:lnTo>
                  <a:pt x="2508" y="3060"/>
                </a:lnTo>
                <a:lnTo>
                  <a:pt x="2512" y="3075"/>
                </a:lnTo>
                <a:lnTo>
                  <a:pt x="2515" y="3088"/>
                </a:lnTo>
                <a:lnTo>
                  <a:pt x="2517" y="3096"/>
                </a:lnTo>
                <a:lnTo>
                  <a:pt x="2517" y="3098"/>
                </a:lnTo>
                <a:lnTo>
                  <a:pt x="2119" y="3136"/>
                </a:lnTo>
                <a:lnTo>
                  <a:pt x="2119" y="3134"/>
                </a:lnTo>
                <a:lnTo>
                  <a:pt x="2119" y="3127"/>
                </a:lnTo>
                <a:lnTo>
                  <a:pt x="2118" y="3117"/>
                </a:lnTo>
                <a:lnTo>
                  <a:pt x="2117" y="3105"/>
                </a:lnTo>
                <a:lnTo>
                  <a:pt x="2114" y="3091"/>
                </a:lnTo>
                <a:lnTo>
                  <a:pt x="2111" y="3076"/>
                </a:lnTo>
                <a:lnTo>
                  <a:pt x="2107" y="3063"/>
                </a:lnTo>
                <a:lnTo>
                  <a:pt x="2101" y="3052"/>
                </a:lnTo>
                <a:lnTo>
                  <a:pt x="2094" y="3043"/>
                </a:lnTo>
                <a:lnTo>
                  <a:pt x="2084" y="3038"/>
                </a:lnTo>
                <a:lnTo>
                  <a:pt x="2022" y="3060"/>
                </a:lnTo>
                <a:lnTo>
                  <a:pt x="2015" y="3067"/>
                </a:lnTo>
                <a:lnTo>
                  <a:pt x="2005" y="3079"/>
                </a:lnTo>
                <a:lnTo>
                  <a:pt x="1996" y="3095"/>
                </a:lnTo>
                <a:lnTo>
                  <a:pt x="1987" y="3111"/>
                </a:lnTo>
                <a:lnTo>
                  <a:pt x="1978" y="3130"/>
                </a:lnTo>
                <a:lnTo>
                  <a:pt x="1970" y="3149"/>
                </a:lnTo>
                <a:lnTo>
                  <a:pt x="1961" y="3169"/>
                </a:lnTo>
                <a:lnTo>
                  <a:pt x="1953" y="3189"/>
                </a:lnTo>
                <a:lnTo>
                  <a:pt x="1946" y="3208"/>
                </a:lnTo>
                <a:lnTo>
                  <a:pt x="1940" y="3224"/>
                </a:lnTo>
                <a:lnTo>
                  <a:pt x="1935" y="3238"/>
                </a:lnTo>
                <a:lnTo>
                  <a:pt x="1931" y="3249"/>
                </a:lnTo>
                <a:lnTo>
                  <a:pt x="1928" y="3256"/>
                </a:lnTo>
                <a:lnTo>
                  <a:pt x="1927" y="3258"/>
                </a:lnTo>
                <a:lnTo>
                  <a:pt x="1669" y="3260"/>
                </a:lnTo>
                <a:lnTo>
                  <a:pt x="1668" y="3257"/>
                </a:lnTo>
                <a:lnTo>
                  <a:pt x="1665" y="3250"/>
                </a:lnTo>
                <a:lnTo>
                  <a:pt x="1661" y="3239"/>
                </a:lnTo>
                <a:lnTo>
                  <a:pt x="1656" y="3225"/>
                </a:lnTo>
                <a:lnTo>
                  <a:pt x="1649" y="3210"/>
                </a:lnTo>
                <a:lnTo>
                  <a:pt x="1643" y="3195"/>
                </a:lnTo>
                <a:lnTo>
                  <a:pt x="1635" y="3180"/>
                </a:lnTo>
                <a:lnTo>
                  <a:pt x="1628" y="3166"/>
                </a:lnTo>
                <a:lnTo>
                  <a:pt x="1621" y="3155"/>
                </a:lnTo>
                <a:lnTo>
                  <a:pt x="1615" y="3148"/>
                </a:lnTo>
                <a:lnTo>
                  <a:pt x="1610" y="3146"/>
                </a:lnTo>
                <a:lnTo>
                  <a:pt x="1514" y="3153"/>
                </a:lnTo>
                <a:lnTo>
                  <a:pt x="1418" y="3155"/>
                </a:lnTo>
                <a:lnTo>
                  <a:pt x="1359" y="3155"/>
                </a:lnTo>
                <a:lnTo>
                  <a:pt x="1305" y="3154"/>
                </a:lnTo>
                <a:lnTo>
                  <a:pt x="1255" y="3152"/>
                </a:lnTo>
                <a:lnTo>
                  <a:pt x="1208" y="3149"/>
                </a:lnTo>
                <a:lnTo>
                  <a:pt x="1161" y="3144"/>
                </a:lnTo>
                <a:lnTo>
                  <a:pt x="1115" y="3137"/>
                </a:lnTo>
                <a:lnTo>
                  <a:pt x="1069" y="3129"/>
                </a:lnTo>
                <a:lnTo>
                  <a:pt x="1020" y="3118"/>
                </a:lnTo>
                <a:lnTo>
                  <a:pt x="970" y="3104"/>
                </a:lnTo>
                <a:lnTo>
                  <a:pt x="953" y="3103"/>
                </a:lnTo>
                <a:lnTo>
                  <a:pt x="940" y="3106"/>
                </a:lnTo>
                <a:lnTo>
                  <a:pt x="930" y="3112"/>
                </a:lnTo>
                <a:lnTo>
                  <a:pt x="922" y="3120"/>
                </a:lnTo>
                <a:lnTo>
                  <a:pt x="917" y="3130"/>
                </a:lnTo>
                <a:lnTo>
                  <a:pt x="913" y="3143"/>
                </a:lnTo>
                <a:lnTo>
                  <a:pt x="912" y="3156"/>
                </a:lnTo>
                <a:lnTo>
                  <a:pt x="912" y="3170"/>
                </a:lnTo>
                <a:lnTo>
                  <a:pt x="913" y="3185"/>
                </a:lnTo>
                <a:lnTo>
                  <a:pt x="915" y="3198"/>
                </a:lnTo>
                <a:lnTo>
                  <a:pt x="917" y="3211"/>
                </a:lnTo>
                <a:lnTo>
                  <a:pt x="920" y="3223"/>
                </a:lnTo>
                <a:lnTo>
                  <a:pt x="922" y="3233"/>
                </a:lnTo>
                <a:lnTo>
                  <a:pt x="924" y="3241"/>
                </a:lnTo>
                <a:lnTo>
                  <a:pt x="926" y="3246"/>
                </a:lnTo>
                <a:lnTo>
                  <a:pt x="927" y="3247"/>
                </a:lnTo>
                <a:lnTo>
                  <a:pt x="551" y="3219"/>
                </a:lnTo>
                <a:lnTo>
                  <a:pt x="551" y="3216"/>
                </a:lnTo>
                <a:lnTo>
                  <a:pt x="551" y="3206"/>
                </a:lnTo>
                <a:lnTo>
                  <a:pt x="551" y="3191"/>
                </a:lnTo>
                <a:lnTo>
                  <a:pt x="550" y="3171"/>
                </a:lnTo>
                <a:lnTo>
                  <a:pt x="549" y="3147"/>
                </a:lnTo>
                <a:lnTo>
                  <a:pt x="547" y="3121"/>
                </a:lnTo>
                <a:lnTo>
                  <a:pt x="545" y="3092"/>
                </a:lnTo>
                <a:lnTo>
                  <a:pt x="543" y="3060"/>
                </a:lnTo>
                <a:lnTo>
                  <a:pt x="539" y="3029"/>
                </a:lnTo>
                <a:lnTo>
                  <a:pt x="535" y="2998"/>
                </a:lnTo>
                <a:lnTo>
                  <a:pt x="529" y="2967"/>
                </a:lnTo>
                <a:lnTo>
                  <a:pt x="523" y="2938"/>
                </a:lnTo>
                <a:lnTo>
                  <a:pt x="515" y="2911"/>
                </a:lnTo>
                <a:lnTo>
                  <a:pt x="506" y="2887"/>
                </a:lnTo>
                <a:lnTo>
                  <a:pt x="496" y="2867"/>
                </a:lnTo>
                <a:lnTo>
                  <a:pt x="484" y="2852"/>
                </a:lnTo>
                <a:lnTo>
                  <a:pt x="470" y="2842"/>
                </a:lnTo>
                <a:lnTo>
                  <a:pt x="404" y="2796"/>
                </a:lnTo>
                <a:lnTo>
                  <a:pt x="343" y="2749"/>
                </a:lnTo>
                <a:lnTo>
                  <a:pt x="289" y="2700"/>
                </a:lnTo>
                <a:lnTo>
                  <a:pt x="239" y="2650"/>
                </a:lnTo>
                <a:lnTo>
                  <a:pt x="196" y="2597"/>
                </a:lnTo>
                <a:lnTo>
                  <a:pt x="158" y="2544"/>
                </a:lnTo>
                <a:lnTo>
                  <a:pt x="124" y="2487"/>
                </a:lnTo>
                <a:lnTo>
                  <a:pt x="96" y="2429"/>
                </a:lnTo>
                <a:lnTo>
                  <a:pt x="70" y="2369"/>
                </a:lnTo>
                <a:lnTo>
                  <a:pt x="50" y="2306"/>
                </a:lnTo>
                <a:lnTo>
                  <a:pt x="34" y="2241"/>
                </a:lnTo>
                <a:lnTo>
                  <a:pt x="21" y="2175"/>
                </a:lnTo>
                <a:lnTo>
                  <a:pt x="11" y="2105"/>
                </a:lnTo>
                <a:lnTo>
                  <a:pt x="5" y="2033"/>
                </a:lnTo>
                <a:lnTo>
                  <a:pt x="1" y="1959"/>
                </a:lnTo>
                <a:lnTo>
                  <a:pt x="0" y="1882"/>
                </a:lnTo>
                <a:lnTo>
                  <a:pt x="3" y="1798"/>
                </a:lnTo>
                <a:lnTo>
                  <a:pt x="11" y="1715"/>
                </a:lnTo>
                <a:lnTo>
                  <a:pt x="26" y="1634"/>
                </a:lnTo>
                <a:lnTo>
                  <a:pt x="45" y="1554"/>
                </a:lnTo>
                <a:lnTo>
                  <a:pt x="70" y="1477"/>
                </a:lnTo>
                <a:lnTo>
                  <a:pt x="101" y="1401"/>
                </a:lnTo>
                <a:lnTo>
                  <a:pt x="136" y="1329"/>
                </a:lnTo>
                <a:lnTo>
                  <a:pt x="176" y="1259"/>
                </a:lnTo>
                <a:lnTo>
                  <a:pt x="221" y="1191"/>
                </a:lnTo>
                <a:lnTo>
                  <a:pt x="271" y="1126"/>
                </a:lnTo>
                <a:lnTo>
                  <a:pt x="325" y="1065"/>
                </a:lnTo>
                <a:lnTo>
                  <a:pt x="384" y="1007"/>
                </a:lnTo>
                <a:lnTo>
                  <a:pt x="447" y="951"/>
                </a:lnTo>
                <a:lnTo>
                  <a:pt x="514" y="900"/>
                </a:lnTo>
                <a:lnTo>
                  <a:pt x="585" y="852"/>
                </a:lnTo>
                <a:lnTo>
                  <a:pt x="616" y="895"/>
                </a:lnTo>
                <a:lnTo>
                  <a:pt x="650" y="934"/>
                </a:lnTo>
                <a:lnTo>
                  <a:pt x="687" y="970"/>
                </a:lnTo>
                <a:lnTo>
                  <a:pt x="728" y="1003"/>
                </a:lnTo>
                <a:lnTo>
                  <a:pt x="771" y="1031"/>
                </a:lnTo>
                <a:lnTo>
                  <a:pt x="817" y="1057"/>
                </a:lnTo>
                <a:lnTo>
                  <a:pt x="865" y="1078"/>
                </a:lnTo>
                <a:lnTo>
                  <a:pt x="916" y="1095"/>
                </a:lnTo>
                <a:lnTo>
                  <a:pt x="888" y="1103"/>
                </a:lnTo>
                <a:lnTo>
                  <a:pt x="863" y="1110"/>
                </a:lnTo>
                <a:lnTo>
                  <a:pt x="843" y="1117"/>
                </a:lnTo>
                <a:lnTo>
                  <a:pt x="827" y="1123"/>
                </a:lnTo>
                <a:lnTo>
                  <a:pt x="815" y="1127"/>
                </a:lnTo>
                <a:lnTo>
                  <a:pt x="808" y="1130"/>
                </a:lnTo>
                <a:lnTo>
                  <a:pt x="805" y="1131"/>
                </a:lnTo>
                <a:lnTo>
                  <a:pt x="776" y="1141"/>
                </a:lnTo>
                <a:lnTo>
                  <a:pt x="753" y="1151"/>
                </a:lnTo>
                <a:lnTo>
                  <a:pt x="735" y="1163"/>
                </a:lnTo>
                <a:lnTo>
                  <a:pt x="721" y="1176"/>
                </a:lnTo>
                <a:lnTo>
                  <a:pt x="713" y="1192"/>
                </a:lnTo>
                <a:lnTo>
                  <a:pt x="708" y="1210"/>
                </a:lnTo>
                <a:lnTo>
                  <a:pt x="707" y="1233"/>
                </a:lnTo>
                <a:lnTo>
                  <a:pt x="709" y="1256"/>
                </a:lnTo>
                <a:lnTo>
                  <a:pt x="717" y="1277"/>
                </a:lnTo>
                <a:lnTo>
                  <a:pt x="729" y="1296"/>
                </a:lnTo>
                <a:lnTo>
                  <a:pt x="744" y="1311"/>
                </a:lnTo>
                <a:lnTo>
                  <a:pt x="762" y="1323"/>
                </a:lnTo>
                <a:lnTo>
                  <a:pt x="782" y="1332"/>
                </a:lnTo>
                <a:lnTo>
                  <a:pt x="805" y="1334"/>
                </a:lnTo>
                <a:lnTo>
                  <a:pt x="864" y="1312"/>
                </a:lnTo>
                <a:lnTo>
                  <a:pt x="923" y="1293"/>
                </a:lnTo>
                <a:lnTo>
                  <a:pt x="980" y="1277"/>
                </a:lnTo>
                <a:lnTo>
                  <a:pt x="1036" y="1264"/>
                </a:lnTo>
                <a:lnTo>
                  <a:pt x="1090" y="1254"/>
                </a:lnTo>
                <a:lnTo>
                  <a:pt x="1142" y="1245"/>
                </a:lnTo>
                <a:lnTo>
                  <a:pt x="1191" y="1239"/>
                </a:lnTo>
                <a:lnTo>
                  <a:pt x="1238" y="1235"/>
                </a:lnTo>
                <a:lnTo>
                  <a:pt x="1281" y="1232"/>
                </a:lnTo>
                <a:lnTo>
                  <a:pt x="1320" y="1229"/>
                </a:lnTo>
                <a:lnTo>
                  <a:pt x="1355" y="1228"/>
                </a:lnTo>
                <a:lnTo>
                  <a:pt x="1387" y="1228"/>
                </a:lnTo>
                <a:lnTo>
                  <a:pt x="1413" y="1229"/>
                </a:lnTo>
                <a:lnTo>
                  <a:pt x="1434" y="1230"/>
                </a:lnTo>
                <a:lnTo>
                  <a:pt x="1449" y="1232"/>
                </a:lnTo>
                <a:lnTo>
                  <a:pt x="1459" y="1233"/>
                </a:lnTo>
                <a:lnTo>
                  <a:pt x="1462" y="1233"/>
                </a:lnTo>
                <a:lnTo>
                  <a:pt x="1485" y="1229"/>
                </a:lnTo>
                <a:lnTo>
                  <a:pt x="1506" y="1222"/>
                </a:lnTo>
                <a:lnTo>
                  <a:pt x="1526" y="1210"/>
                </a:lnTo>
                <a:lnTo>
                  <a:pt x="1541" y="1194"/>
                </a:lnTo>
                <a:lnTo>
                  <a:pt x="1553" y="1176"/>
                </a:lnTo>
                <a:lnTo>
                  <a:pt x="1561" y="1155"/>
                </a:lnTo>
                <a:lnTo>
                  <a:pt x="1563" y="1131"/>
                </a:lnTo>
                <a:lnTo>
                  <a:pt x="1561" y="1108"/>
                </a:lnTo>
                <a:lnTo>
                  <a:pt x="1553" y="1086"/>
                </a:lnTo>
                <a:lnTo>
                  <a:pt x="1541" y="1068"/>
                </a:lnTo>
                <a:lnTo>
                  <a:pt x="1526" y="1052"/>
                </a:lnTo>
                <a:lnTo>
                  <a:pt x="1506" y="1039"/>
                </a:lnTo>
                <a:lnTo>
                  <a:pt x="1485" y="1032"/>
                </a:lnTo>
                <a:lnTo>
                  <a:pt x="1462" y="1029"/>
                </a:lnTo>
                <a:lnTo>
                  <a:pt x="1390" y="1028"/>
                </a:lnTo>
                <a:lnTo>
                  <a:pt x="1435" y="997"/>
                </a:lnTo>
                <a:lnTo>
                  <a:pt x="1476" y="963"/>
                </a:lnTo>
                <a:lnTo>
                  <a:pt x="1514" y="924"/>
                </a:lnTo>
                <a:lnTo>
                  <a:pt x="1549" y="883"/>
                </a:lnTo>
                <a:lnTo>
                  <a:pt x="1580" y="837"/>
                </a:lnTo>
                <a:lnTo>
                  <a:pt x="1607" y="790"/>
                </a:lnTo>
                <a:lnTo>
                  <a:pt x="1629" y="740"/>
                </a:lnTo>
                <a:lnTo>
                  <a:pt x="1646" y="688"/>
                </a:lnTo>
                <a:lnTo>
                  <a:pt x="1659" y="633"/>
                </a:lnTo>
                <a:lnTo>
                  <a:pt x="1706" y="638"/>
                </a:lnTo>
                <a:lnTo>
                  <a:pt x="1750" y="645"/>
                </a:lnTo>
                <a:lnTo>
                  <a:pt x="1791" y="652"/>
                </a:lnTo>
                <a:lnTo>
                  <a:pt x="1830" y="659"/>
                </a:lnTo>
                <a:lnTo>
                  <a:pt x="1867" y="666"/>
                </a:lnTo>
                <a:lnTo>
                  <a:pt x="1899" y="673"/>
                </a:lnTo>
                <a:lnTo>
                  <a:pt x="1929" y="681"/>
                </a:lnTo>
                <a:lnTo>
                  <a:pt x="1954" y="687"/>
                </a:lnTo>
                <a:lnTo>
                  <a:pt x="1976" y="693"/>
                </a:lnTo>
                <a:lnTo>
                  <a:pt x="1993" y="698"/>
                </a:lnTo>
                <a:lnTo>
                  <a:pt x="2007" y="701"/>
                </a:lnTo>
                <a:lnTo>
                  <a:pt x="2014" y="703"/>
                </a:lnTo>
                <a:lnTo>
                  <a:pt x="2017" y="704"/>
                </a:lnTo>
                <a:lnTo>
                  <a:pt x="2020" y="703"/>
                </a:lnTo>
                <a:lnTo>
                  <a:pt x="2027" y="700"/>
                </a:lnTo>
                <a:lnTo>
                  <a:pt x="2039" y="695"/>
                </a:lnTo>
                <a:lnTo>
                  <a:pt x="2055" y="688"/>
                </a:lnTo>
                <a:lnTo>
                  <a:pt x="2075" y="680"/>
                </a:lnTo>
                <a:lnTo>
                  <a:pt x="2098" y="669"/>
                </a:lnTo>
                <a:lnTo>
                  <a:pt x="2125" y="659"/>
                </a:lnTo>
                <a:lnTo>
                  <a:pt x="2154" y="647"/>
                </a:lnTo>
                <a:lnTo>
                  <a:pt x="2187" y="635"/>
                </a:lnTo>
                <a:lnTo>
                  <a:pt x="2220" y="623"/>
                </a:lnTo>
                <a:lnTo>
                  <a:pt x="2255" y="610"/>
                </a:lnTo>
                <a:lnTo>
                  <a:pt x="2291" y="598"/>
                </a:lnTo>
                <a:lnTo>
                  <a:pt x="2330" y="585"/>
                </a:lnTo>
                <a:lnTo>
                  <a:pt x="2368" y="572"/>
                </a:lnTo>
                <a:lnTo>
                  <a:pt x="2406" y="560"/>
                </a:lnTo>
                <a:lnTo>
                  <a:pt x="2443" y="550"/>
                </a:lnTo>
                <a:lnTo>
                  <a:pt x="2481" y="540"/>
                </a:lnTo>
                <a:lnTo>
                  <a:pt x="2518" y="531"/>
                </a:lnTo>
                <a:lnTo>
                  <a:pt x="2553" y="524"/>
                </a:lnTo>
                <a:lnTo>
                  <a:pt x="2587" y="519"/>
                </a:lnTo>
                <a:lnTo>
                  <a:pt x="2618" y="515"/>
                </a:lnTo>
                <a:lnTo>
                  <a:pt x="2647" y="514"/>
                </a:lnTo>
                <a:close/>
                <a:moveTo>
                  <a:pt x="1131" y="202"/>
                </a:moveTo>
                <a:lnTo>
                  <a:pt x="1210" y="796"/>
                </a:lnTo>
                <a:lnTo>
                  <a:pt x="1086" y="813"/>
                </a:lnTo>
                <a:lnTo>
                  <a:pt x="1033" y="413"/>
                </a:lnTo>
                <a:lnTo>
                  <a:pt x="1005" y="423"/>
                </a:lnTo>
                <a:lnTo>
                  <a:pt x="973" y="432"/>
                </a:lnTo>
                <a:lnTo>
                  <a:pt x="936" y="438"/>
                </a:lnTo>
                <a:lnTo>
                  <a:pt x="909" y="441"/>
                </a:lnTo>
                <a:lnTo>
                  <a:pt x="894" y="332"/>
                </a:lnTo>
                <a:lnTo>
                  <a:pt x="922" y="328"/>
                </a:lnTo>
                <a:lnTo>
                  <a:pt x="947" y="324"/>
                </a:lnTo>
                <a:lnTo>
                  <a:pt x="967" y="318"/>
                </a:lnTo>
                <a:lnTo>
                  <a:pt x="984" y="310"/>
                </a:lnTo>
                <a:lnTo>
                  <a:pt x="997" y="301"/>
                </a:lnTo>
                <a:lnTo>
                  <a:pt x="1007" y="291"/>
                </a:lnTo>
                <a:lnTo>
                  <a:pt x="1015" y="281"/>
                </a:lnTo>
                <a:lnTo>
                  <a:pt x="1020" y="271"/>
                </a:lnTo>
                <a:lnTo>
                  <a:pt x="1024" y="260"/>
                </a:lnTo>
                <a:lnTo>
                  <a:pt x="1026" y="250"/>
                </a:lnTo>
                <a:lnTo>
                  <a:pt x="1027" y="240"/>
                </a:lnTo>
                <a:lnTo>
                  <a:pt x="1028" y="217"/>
                </a:lnTo>
                <a:lnTo>
                  <a:pt x="1131" y="202"/>
                </a:lnTo>
                <a:close/>
                <a:moveTo>
                  <a:pt x="1094" y="112"/>
                </a:moveTo>
                <a:lnTo>
                  <a:pt x="1044" y="115"/>
                </a:lnTo>
                <a:lnTo>
                  <a:pt x="995" y="125"/>
                </a:lnTo>
                <a:lnTo>
                  <a:pt x="949" y="140"/>
                </a:lnTo>
                <a:lnTo>
                  <a:pt x="906" y="160"/>
                </a:lnTo>
                <a:lnTo>
                  <a:pt x="864" y="185"/>
                </a:lnTo>
                <a:lnTo>
                  <a:pt x="827" y="215"/>
                </a:lnTo>
                <a:lnTo>
                  <a:pt x="794" y="248"/>
                </a:lnTo>
                <a:lnTo>
                  <a:pt x="765" y="285"/>
                </a:lnTo>
                <a:lnTo>
                  <a:pt x="740" y="327"/>
                </a:lnTo>
                <a:lnTo>
                  <a:pt x="719" y="370"/>
                </a:lnTo>
                <a:lnTo>
                  <a:pt x="704" y="417"/>
                </a:lnTo>
                <a:lnTo>
                  <a:pt x="695" y="465"/>
                </a:lnTo>
                <a:lnTo>
                  <a:pt x="692" y="516"/>
                </a:lnTo>
                <a:lnTo>
                  <a:pt x="695" y="566"/>
                </a:lnTo>
                <a:lnTo>
                  <a:pt x="704" y="615"/>
                </a:lnTo>
                <a:lnTo>
                  <a:pt x="719" y="661"/>
                </a:lnTo>
                <a:lnTo>
                  <a:pt x="740" y="706"/>
                </a:lnTo>
                <a:lnTo>
                  <a:pt x="765" y="746"/>
                </a:lnTo>
                <a:lnTo>
                  <a:pt x="794" y="784"/>
                </a:lnTo>
                <a:lnTo>
                  <a:pt x="827" y="817"/>
                </a:lnTo>
                <a:lnTo>
                  <a:pt x="864" y="847"/>
                </a:lnTo>
                <a:lnTo>
                  <a:pt x="906" y="872"/>
                </a:lnTo>
                <a:lnTo>
                  <a:pt x="949" y="892"/>
                </a:lnTo>
                <a:lnTo>
                  <a:pt x="995" y="907"/>
                </a:lnTo>
                <a:lnTo>
                  <a:pt x="1044" y="916"/>
                </a:lnTo>
                <a:lnTo>
                  <a:pt x="1094" y="919"/>
                </a:lnTo>
                <a:lnTo>
                  <a:pt x="1144" y="916"/>
                </a:lnTo>
                <a:lnTo>
                  <a:pt x="1192" y="907"/>
                </a:lnTo>
                <a:lnTo>
                  <a:pt x="1239" y="892"/>
                </a:lnTo>
                <a:lnTo>
                  <a:pt x="1282" y="872"/>
                </a:lnTo>
                <a:lnTo>
                  <a:pt x="1323" y="847"/>
                </a:lnTo>
                <a:lnTo>
                  <a:pt x="1360" y="817"/>
                </a:lnTo>
                <a:lnTo>
                  <a:pt x="1394" y="784"/>
                </a:lnTo>
                <a:lnTo>
                  <a:pt x="1423" y="746"/>
                </a:lnTo>
                <a:lnTo>
                  <a:pt x="1448" y="706"/>
                </a:lnTo>
                <a:lnTo>
                  <a:pt x="1468" y="661"/>
                </a:lnTo>
                <a:lnTo>
                  <a:pt x="1483" y="615"/>
                </a:lnTo>
                <a:lnTo>
                  <a:pt x="1492" y="566"/>
                </a:lnTo>
                <a:lnTo>
                  <a:pt x="1495" y="516"/>
                </a:lnTo>
                <a:lnTo>
                  <a:pt x="1492" y="465"/>
                </a:lnTo>
                <a:lnTo>
                  <a:pt x="1483" y="417"/>
                </a:lnTo>
                <a:lnTo>
                  <a:pt x="1468" y="370"/>
                </a:lnTo>
                <a:lnTo>
                  <a:pt x="1448" y="327"/>
                </a:lnTo>
                <a:lnTo>
                  <a:pt x="1423" y="285"/>
                </a:lnTo>
                <a:lnTo>
                  <a:pt x="1394" y="248"/>
                </a:lnTo>
                <a:lnTo>
                  <a:pt x="1360" y="215"/>
                </a:lnTo>
                <a:lnTo>
                  <a:pt x="1323" y="185"/>
                </a:lnTo>
                <a:lnTo>
                  <a:pt x="1282" y="160"/>
                </a:lnTo>
                <a:lnTo>
                  <a:pt x="1239" y="140"/>
                </a:lnTo>
                <a:lnTo>
                  <a:pt x="1192" y="125"/>
                </a:lnTo>
                <a:lnTo>
                  <a:pt x="1144" y="115"/>
                </a:lnTo>
                <a:lnTo>
                  <a:pt x="1094" y="112"/>
                </a:lnTo>
                <a:close/>
                <a:moveTo>
                  <a:pt x="1094" y="0"/>
                </a:moveTo>
                <a:lnTo>
                  <a:pt x="1150" y="3"/>
                </a:lnTo>
                <a:lnTo>
                  <a:pt x="1203" y="12"/>
                </a:lnTo>
                <a:lnTo>
                  <a:pt x="1256" y="27"/>
                </a:lnTo>
                <a:lnTo>
                  <a:pt x="1306" y="46"/>
                </a:lnTo>
                <a:lnTo>
                  <a:pt x="1352" y="71"/>
                </a:lnTo>
                <a:lnTo>
                  <a:pt x="1397" y="99"/>
                </a:lnTo>
                <a:lnTo>
                  <a:pt x="1438" y="133"/>
                </a:lnTo>
                <a:lnTo>
                  <a:pt x="1475" y="170"/>
                </a:lnTo>
                <a:lnTo>
                  <a:pt x="1508" y="211"/>
                </a:lnTo>
                <a:lnTo>
                  <a:pt x="1537" y="256"/>
                </a:lnTo>
                <a:lnTo>
                  <a:pt x="1562" y="303"/>
                </a:lnTo>
                <a:lnTo>
                  <a:pt x="1581" y="353"/>
                </a:lnTo>
                <a:lnTo>
                  <a:pt x="1595" y="406"/>
                </a:lnTo>
                <a:lnTo>
                  <a:pt x="1604" y="460"/>
                </a:lnTo>
                <a:lnTo>
                  <a:pt x="1607" y="516"/>
                </a:lnTo>
                <a:lnTo>
                  <a:pt x="1604" y="572"/>
                </a:lnTo>
                <a:lnTo>
                  <a:pt x="1595" y="626"/>
                </a:lnTo>
                <a:lnTo>
                  <a:pt x="1581" y="679"/>
                </a:lnTo>
                <a:lnTo>
                  <a:pt x="1562" y="729"/>
                </a:lnTo>
                <a:lnTo>
                  <a:pt x="1537" y="777"/>
                </a:lnTo>
                <a:lnTo>
                  <a:pt x="1508" y="820"/>
                </a:lnTo>
                <a:lnTo>
                  <a:pt x="1475" y="862"/>
                </a:lnTo>
                <a:lnTo>
                  <a:pt x="1438" y="899"/>
                </a:lnTo>
                <a:lnTo>
                  <a:pt x="1397" y="932"/>
                </a:lnTo>
                <a:lnTo>
                  <a:pt x="1352" y="962"/>
                </a:lnTo>
                <a:lnTo>
                  <a:pt x="1306" y="986"/>
                </a:lnTo>
                <a:lnTo>
                  <a:pt x="1256" y="1005"/>
                </a:lnTo>
                <a:lnTo>
                  <a:pt x="1203" y="1020"/>
                </a:lnTo>
                <a:lnTo>
                  <a:pt x="1150" y="1028"/>
                </a:lnTo>
                <a:lnTo>
                  <a:pt x="1094" y="1031"/>
                </a:lnTo>
                <a:lnTo>
                  <a:pt x="1038" y="1028"/>
                </a:lnTo>
                <a:lnTo>
                  <a:pt x="984" y="1020"/>
                </a:lnTo>
                <a:lnTo>
                  <a:pt x="932" y="1005"/>
                </a:lnTo>
                <a:lnTo>
                  <a:pt x="882" y="986"/>
                </a:lnTo>
                <a:lnTo>
                  <a:pt x="835" y="962"/>
                </a:lnTo>
                <a:lnTo>
                  <a:pt x="791" y="932"/>
                </a:lnTo>
                <a:lnTo>
                  <a:pt x="750" y="899"/>
                </a:lnTo>
                <a:lnTo>
                  <a:pt x="712" y="862"/>
                </a:lnTo>
                <a:lnTo>
                  <a:pt x="679" y="820"/>
                </a:lnTo>
                <a:lnTo>
                  <a:pt x="651" y="777"/>
                </a:lnTo>
                <a:lnTo>
                  <a:pt x="626" y="729"/>
                </a:lnTo>
                <a:lnTo>
                  <a:pt x="607" y="679"/>
                </a:lnTo>
                <a:lnTo>
                  <a:pt x="593" y="626"/>
                </a:lnTo>
                <a:lnTo>
                  <a:pt x="584" y="572"/>
                </a:lnTo>
                <a:lnTo>
                  <a:pt x="581" y="516"/>
                </a:lnTo>
                <a:lnTo>
                  <a:pt x="584" y="460"/>
                </a:lnTo>
                <a:lnTo>
                  <a:pt x="593" y="406"/>
                </a:lnTo>
                <a:lnTo>
                  <a:pt x="607" y="353"/>
                </a:lnTo>
                <a:lnTo>
                  <a:pt x="626" y="303"/>
                </a:lnTo>
                <a:lnTo>
                  <a:pt x="651" y="256"/>
                </a:lnTo>
                <a:lnTo>
                  <a:pt x="679" y="211"/>
                </a:lnTo>
                <a:lnTo>
                  <a:pt x="712" y="170"/>
                </a:lnTo>
                <a:lnTo>
                  <a:pt x="750" y="133"/>
                </a:lnTo>
                <a:lnTo>
                  <a:pt x="791" y="99"/>
                </a:lnTo>
                <a:lnTo>
                  <a:pt x="835" y="71"/>
                </a:lnTo>
                <a:lnTo>
                  <a:pt x="882" y="46"/>
                </a:lnTo>
                <a:lnTo>
                  <a:pt x="932" y="27"/>
                </a:lnTo>
                <a:lnTo>
                  <a:pt x="984" y="12"/>
                </a:lnTo>
                <a:lnTo>
                  <a:pt x="1038" y="3"/>
                </a:lnTo>
                <a:lnTo>
                  <a:pt x="109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31" name="Group 230"/>
          <p:cNvGrpSpPr/>
          <p:nvPr/>
        </p:nvGrpSpPr>
        <p:grpSpPr>
          <a:xfrm>
            <a:off x="0" y="6476870"/>
            <a:ext cx="12192000" cy="423333"/>
            <a:chOff x="0" y="6434667"/>
            <a:chExt cx="12192000" cy="423333"/>
          </a:xfrm>
          <a:solidFill>
            <a:srgbClr val="188ED6"/>
          </a:solidFill>
        </p:grpSpPr>
        <p:sp>
          <p:nvSpPr>
            <p:cNvPr id="232" name="Rectangle 231"/>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p:cNvSpPr txBox="1"/>
            <p:nvPr/>
          </p:nvSpPr>
          <p:spPr>
            <a:xfrm>
              <a:off x="80189" y="6461667"/>
              <a:ext cx="2995629" cy="369332"/>
            </a:xfrm>
            <a:prstGeom prst="rect">
              <a:avLst/>
            </a:prstGeom>
            <a:grpFill/>
          </p:spPr>
          <p:txBody>
            <a:bodyPr wrap="square" rtlCol="0">
              <a:spAutoFit/>
            </a:bodyPr>
            <a:lstStyle/>
            <a:p>
              <a:r>
                <a:rPr lang="ja-JP" altLang="en-US" smtClean="0">
                  <a:solidFill>
                    <a:schemeClr val="bg1"/>
                  </a:solidFill>
                  <a:latin typeface="Arial" panose="020B0604020202020204" pitchFamily="34" charset="0"/>
                  <a:cs typeface="Arial" panose="020B0604020202020204" pitchFamily="34" charset="0"/>
                </a:rPr>
                <a:t>導入 </a:t>
              </a:r>
              <a:r>
                <a:rPr lang="en-US" altLang="ja-JP" smtClean="0">
                  <a:solidFill>
                    <a:schemeClr val="bg1"/>
                  </a:solidFill>
                  <a:latin typeface="Arial" panose="020B0604020202020204" pitchFamily="34" charset="0"/>
                  <a:cs typeface="Arial" panose="020B0604020202020204" pitchFamily="34" charset="0"/>
                </a:rPr>
                <a:t>Introduction</a:t>
              </a:r>
              <a:endParaRPr lang="en-US" b="1" dirty="0">
                <a:solidFill>
                  <a:schemeClr val="bg1"/>
                </a:solidFill>
                <a:latin typeface="Arial" panose="020B0604020202020204" pitchFamily="34" charset="0"/>
                <a:cs typeface="Arial" panose="020B0604020202020204" pitchFamily="34" charset="0"/>
              </a:endParaRPr>
            </a:p>
          </p:txBody>
        </p:sp>
        <p:pic>
          <p:nvPicPr>
            <p:cNvPr id="2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903861" y="6498991"/>
              <a:ext cx="851179" cy="262447"/>
            </a:xfrm>
            <a:prstGeom prst="rect">
              <a:avLst/>
            </a:prstGeom>
            <a:grpFill/>
            <a:extLst/>
          </p:spPr>
        </p:pic>
      </p:grpSp>
      <p:sp>
        <p:nvSpPr>
          <p:cNvPr id="235" name="Rectangle 234"/>
          <p:cNvSpPr/>
          <p:nvPr/>
        </p:nvSpPr>
        <p:spPr>
          <a:xfrm>
            <a:off x="0" y="199293"/>
            <a:ext cx="12192000" cy="914400"/>
          </a:xfrm>
          <a:prstGeom prst="rect">
            <a:avLst/>
          </a:prstGeom>
          <a:solidFill>
            <a:srgbClr val="188ED6"/>
          </a:solidFill>
          <a:ln>
            <a:noFill/>
          </a:ln>
          <a:effectLst>
            <a:outerShdw blurRad="635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p:cNvSpPr txBox="1"/>
          <p:nvPr/>
        </p:nvSpPr>
        <p:spPr>
          <a:xfrm>
            <a:off x="-1" y="302550"/>
            <a:ext cx="12192002" cy="707886"/>
          </a:xfrm>
          <a:prstGeom prst="rect">
            <a:avLst/>
          </a:prstGeom>
          <a:noFill/>
        </p:spPr>
        <p:txBody>
          <a:bodyPr wrap="square" rtlCol="0">
            <a:spAutoFit/>
          </a:bodyPr>
          <a:lstStyle/>
          <a:p>
            <a:r>
              <a:rPr lang="en-US" sz="4000" smtClean="0">
                <a:solidFill>
                  <a:schemeClr val="bg1"/>
                </a:solidFill>
              </a:rPr>
              <a:t>1.4.</a:t>
            </a:r>
            <a:r>
              <a:rPr lang="ja-JP" altLang="en-US" sz="4000">
                <a:solidFill>
                  <a:schemeClr val="bg1"/>
                </a:solidFill>
                <a:latin typeface="Arial" panose="020B0604020202020204" pitchFamily="34" charset="0"/>
                <a:cs typeface="Arial" panose="020B0604020202020204" pitchFamily="34" charset="0"/>
              </a:rPr>
              <a:t> 提案  </a:t>
            </a:r>
            <a:r>
              <a:rPr lang="en-US" altLang="ja-JP" sz="4000">
                <a:solidFill>
                  <a:schemeClr val="bg1"/>
                </a:solidFill>
                <a:latin typeface="Arial" panose="020B0604020202020204" pitchFamily="34" charset="0"/>
                <a:cs typeface="Arial" panose="020B0604020202020204" pitchFamily="34" charset="0"/>
              </a:rPr>
              <a:t>Proposal</a:t>
            </a:r>
            <a:r>
              <a:rPr lang="en-US" sz="4000" smtClean="0">
                <a:solidFill>
                  <a:schemeClr val="bg1"/>
                </a:solidFill>
              </a:rPr>
              <a:t> </a:t>
            </a:r>
            <a:endParaRPr lang="en-US" sz="4000">
              <a:solidFill>
                <a:schemeClr val="bg1"/>
              </a:solidFill>
            </a:endParaRPr>
          </a:p>
        </p:txBody>
      </p:sp>
      <p:sp>
        <p:nvSpPr>
          <p:cNvPr id="237" name="Shape 1935"/>
          <p:cNvSpPr/>
          <p:nvPr/>
        </p:nvSpPr>
        <p:spPr>
          <a:xfrm>
            <a:off x="1195691" y="1751415"/>
            <a:ext cx="322865" cy="315712"/>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nvGrpSpPr>
          <p:cNvPr id="239" name="Shape 1813"/>
          <p:cNvGrpSpPr/>
          <p:nvPr/>
        </p:nvGrpSpPr>
        <p:grpSpPr>
          <a:xfrm>
            <a:off x="1197961" y="3376327"/>
            <a:ext cx="367822" cy="286569"/>
            <a:chOff x="559275" y="1683950"/>
            <a:chExt cx="466500" cy="327300"/>
          </a:xfrm>
        </p:grpSpPr>
        <p:sp>
          <p:nvSpPr>
            <p:cNvPr id="240" name="Shape 1814"/>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1" name="Shape 1815"/>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grpSp>
        <p:nvGrpSpPr>
          <p:cNvPr id="247" name="Shape 1920"/>
          <p:cNvGrpSpPr/>
          <p:nvPr/>
        </p:nvGrpSpPr>
        <p:grpSpPr>
          <a:xfrm>
            <a:off x="1193610" y="2303509"/>
            <a:ext cx="321890" cy="302558"/>
            <a:chOff x="3936375" y="3703750"/>
            <a:chExt cx="453050" cy="332175"/>
          </a:xfrm>
        </p:grpSpPr>
        <p:sp>
          <p:nvSpPr>
            <p:cNvPr id="248" name="Shape 1921"/>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9" name="Shape 1922"/>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0" name="Shape 1923"/>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1" name="Shape 1924"/>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2" name="Shape 1925"/>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53" name="Rounded Rectangle 252"/>
          <p:cNvSpPr/>
          <p:nvPr/>
        </p:nvSpPr>
        <p:spPr>
          <a:xfrm>
            <a:off x="1126838" y="3825285"/>
            <a:ext cx="497738" cy="4826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4" name="Rounded Rectangle 253"/>
          <p:cNvSpPr/>
          <p:nvPr/>
        </p:nvSpPr>
        <p:spPr>
          <a:xfrm>
            <a:off x="1130536" y="4349822"/>
            <a:ext cx="496120" cy="48550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5" name="Rounded Rectangle 254"/>
          <p:cNvSpPr/>
          <p:nvPr/>
        </p:nvSpPr>
        <p:spPr>
          <a:xfrm>
            <a:off x="1134312" y="4898890"/>
            <a:ext cx="492344" cy="48260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6" name="Rounded Rectangle 255"/>
          <p:cNvSpPr/>
          <p:nvPr/>
        </p:nvSpPr>
        <p:spPr>
          <a:xfrm>
            <a:off x="1121932" y="5442113"/>
            <a:ext cx="504724" cy="45595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57" name="Picture 2" descr="https://cdn0.iconfinder.com/data/icons/back-to-school/90/circle-school-learn-study-subject-language-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059" y="3889721"/>
            <a:ext cx="341579" cy="341579"/>
          </a:xfrm>
          <a:prstGeom prst="rect">
            <a:avLst/>
          </a:prstGeom>
          <a:noFill/>
          <a:ln>
            <a:noFill/>
          </a:ln>
        </p:spPr>
      </p:pic>
      <p:grpSp>
        <p:nvGrpSpPr>
          <p:cNvPr id="258" name="Shape 1787"/>
          <p:cNvGrpSpPr/>
          <p:nvPr/>
        </p:nvGrpSpPr>
        <p:grpSpPr>
          <a:xfrm>
            <a:off x="1244215" y="4439221"/>
            <a:ext cx="244571" cy="297446"/>
            <a:chOff x="584925" y="922575"/>
            <a:chExt cx="415200" cy="502525"/>
          </a:xfrm>
        </p:grpSpPr>
        <p:sp>
          <p:nvSpPr>
            <p:cNvPr id="259" name="Shape 1788"/>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0" name="Shape 1789"/>
            <p:cNvSpPr/>
            <p:nvPr/>
          </p:nvSpPr>
          <p:spPr>
            <a:xfrm>
              <a:off x="621550" y="922575"/>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1" name="Shape 1790"/>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grpSp>
        <p:nvGrpSpPr>
          <p:cNvPr id="262" name="Shape 1936"/>
          <p:cNvGrpSpPr/>
          <p:nvPr/>
        </p:nvGrpSpPr>
        <p:grpSpPr>
          <a:xfrm>
            <a:off x="1218175" y="4960698"/>
            <a:ext cx="311042" cy="357812"/>
            <a:chOff x="6654650" y="3665275"/>
            <a:chExt cx="409100" cy="409125"/>
          </a:xfrm>
        </p:grpSpPr>
        <p:sp>
          <p:nvSpPr>
            <p:cNvPr id="263" name="Shape 1937"/>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4" name="Shape 1938"/>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grpSp>
        <p:nvGrpSpPr>
          <p:cNvPr id="265" name="Shape 1892"/>
          <p:cNvGrpSpPr/>
          <p:nvPr/>
        </p:nvGrpSpPr>
        <p:grpSpPr>
          <a:xfrm>
            <a:off x="1229029" y="5512235"/>
            <a:ext cx="315259" cy="313337"/>
            <a:chOff x="5255200" y="3006475"/>
            <a:chExt cx="511700" cy="378575"/>
          </a:xfrm>
        </p:grpSpPr>
        <p:sp>
          <p:nvSpPr>
            <p:cNvPr id="266" name="Shape 1893"/>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7" name="Shape 1894"/>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68" name="Content Placeholder 2"/>
          <p:cNvSpPr txBox="1">
            <a:spLocks/>
          </p:cNvSpPr>
          <p:nvPr/>
        </p:nvSpPr>
        <p:spPr>
          <a:xfrm>
            <a:off x="1622407" y="1799362"/>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Release a website supporting users in study Vietnamese</a:t>
            </a:r>
          </a:p>
        </p:txBody>
      </p:sp>
      <p:sp>
        <p:nvSpPr>
          <p:cNvPr id="269" name="Content Placeholder 2"/>
          <p:cNvSpPr txBox="1">
            <a:spLocks/>
          </p:cNvSpPr>
          <p:nvPr/>
        </p:nvSpPr>
        <p:spPr>
          <a:xfrm>
            <a:off x="1627110" y="3939093"/>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Support Japanese</a:t>
            </a:r>
          </a:p>
        </p:txBody>
      </p:sp>
      <p:sp>
        <p:nvSpPr>
          <p:cNvPr id="270" name="Content Placeholder 2"/>
          <p:cNvSpPr txBox="1">
            <a:spLocks/>
          </p:cNvSpPr>
          <p:nvPr/>
        </p:nvSpPr>
        <p:spPr>
          <a:xfrm>
            <a:off x="1612754" y="2843783"/>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Offers users almost of main features without registration</a:t>
            </a:r>
          </a:p>
        </p:txBody>
      </p:sp>
      <p:sp>
        <p:nvSpPr>
          <p:cNvPr id="271" name="Content Placeholder 2"/>
          <p:cNvSpPr txBox="1">
            <a:spLocks/>
          </p:cNvSpPr>
          <p:nvPr/>
        </p:nvSpPr>
        <p:spPr>
          <a:xfrm>
            <a:off x="1618090" y="3384888"/>
            <a:ext cx="6516357"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User can send </a:t>
            </a:r>
            <a:r>
              <a:rPr lang="en-US" sz="1600" smtClean="0">
                <a:solidFill>
                  <a:schemeClr val="accent6">
                    <a:lumMod val="50000"/>
                  </a:schemeClr>
                </a:solidFill>
                <a:latin typeface="Arial" panose="020B0604020202020204" pitchFamily="34" charset="0"/>
                <a:cs typeface="Arial" panose="020B0604020202020204" pitchFamily="34" charset="0"/>
              </a:rPr>
              <a:t>report to Editor about </a:t>
            </a:r>
            <a:r>
              <a:rPr lang="en-US" sz="1600">
                <a:solidFill>
                  <a:schemeClr val="accent6">
                    <a:lumMod val="50000"/>
                  </a:schemeClr>
                </a:solidFill>
                <a:latin typeface="Arial" panose="020B0604020202020204" pitchFamily="34" charset="0"/>
                <a:cs typeface="Arial" panose="020B0604020202020204" pitchFamily="34" charset="0"/>
              </a:rPr>
              <a:t>the contents of the website</a:t>
            </a:r>
          </a:p>
        </p:txBody>
      </p:sp>
      <p:sp>
        <p:nvSpPr>
          <p:cNvPr id="272" name="Content Placeholder 2"/>
          <p:cNvSpPr txBox="1">
            <a:spLocks/>
          </p:cNvSpPr>
          <p:nvPr/>
        </p:nvSpPr>
        <p:spPr>
          <a:xfrm>
            <a:off x="1622406" y="5501435"/>
            <a:ext cx="9491591"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Used technologies such as Java, </a:t>
            </a:r>
            <a:r>
              <a:rPr lang="en-US" sz="1600" smtClean="0">
                <a:solidFill>
                  <a:schemeClr val="accent6">
                    <a:lumMod val="50000"/>
                  </a:schemeClr>
                </a:solidFill>
                <a:latin typeface="Arial" panose="020B0604020202020204" pitchFamily="34" charset="0"/>
                <a:cs typeface="Arial" panose="020B0604020202020204" pitchFamily="34" charset="0"/>
              </a:rPr>
              <a:t>SpringMVC, AngularJS framework, Bootstrap, Hibernate</a:t>
            </a:r>
            <a:endParaRPr lang="en-US" sz="1600">
              <a:solidFill>
                <a:schemeClr val="accent6">
                  <a:lumMod val="50000"/>
                </a:schemeClr>
              </a:solidFill>
              <a:latin typeface="Arial" panose="020B0604020202020204" pitchFamily="34" charset="0"/>
              <a:cs typeface="Arial" panose="020B0604020202020204" pitchFamily="34" charset="0"/>
            </a:endParaRPr>
          </a:p>
        </p:txBody>
      </p:sp>
      <p:sp>
        <p:nvSpPr>
          <p:cNvPr id="274" name="Content Placeholder 2"/>
          <p:cNvSpPr txBox="1">
            <a:spLocks/>
          </p:cNvSpPr>
          <p:nvPr/>
        </p:nvSpPr>
        <p:spPr>
          <a:xfrm>
            <a:off x="1630763" y="4993140"/>
            <a:ext cx="7384948"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Supports for the most used browser like Internet Explorer, Firefox or </a:t>
            </a:r>
            <a:r>
              <a:rPr lang="en-US" sz="1600" smtClean="0">
                <a:solidFill>
                  <a:schemeClr val="accent6">
                    <a:lumMod val="50000"/>
                  </a:schemeClr>
                </a:solidFill>
                <a:latin typeface="Arial" panose="020B0604020202020204" pitchFamily="34" charset="0"/>
                <a:cs typeface="Arial" panose="020B0604020202020204" pitchFamily="34" charset="0"/>
              </a:rPr>
              <a:t>Chrome</a:t>
            </a:r>
            <a:endParaRPr lang="en-US" sz="1600">
              <a:solidFill>
                <a:schemeClr val="accent6">
                  <a:lumMod val="50000"/>
                </a:schemeClr>
              </a:solidFill>
              <a:latin typeface="Arial" panose="020B0604020202020204" pitchFamily="34" charset="0"/>
              <a:cs typeface="Arial" panose="020B0604020202020204" pitchFamily="34" charset="0"/>
            </a:endParaRPr>
          </a:p>
        </p:txBody>
      </p:sp>
      <p:sp>
        <p:nvSpPr>
          <p:cNvPr id="275" name="Content Placeholder 2"/>
          <p:cNvSpPr txBox="1">
            <a:spLocks/>
          </p:cNvSpPr>
          <p:nvPr/>
        </p:nvSpPr>
        <p:spPr>
          <a:xfrm>
            <a:off x="1628799" y="2313439"/>
            <a:ext cx="8325315"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After logging in the system, user can see their progress of study and skills accessments</a:t>
            </a:r>
          </a:p>
        </p:txBody>
      </p:sp>
      <p:sp>
        <p:nvSpPr>
          <p:cNvPr id="276" name="Content Placeholder 2"/>
          <p:cNvSpPr txBox="1">
            <a:spLocks/>
          </p:cNvSpPr>
          <p:nvPr/>
        </p:nvSpPr>
        <p:spPr>
          <a:xfrm>
            <a:off x="1632570" y="4497993"/>
            <a:ext cx="5652429" cy="348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6">
                    <a:lumMod val="50000"/>
                  </a:schemeClr>
                </a:solidFill>
                <a:latin typeface="Arial" panose="020B0604020202020204" pitchFamily="34" charset="0"/>
                <a:cs typeface="Arial" panose="020B0604020202020204" pitchFamily="34" charset="0"/>
              </a:rPr>
              <a:t>Users can enlarge knowledge about Vietnamese for all skills</a:t>
            </a:r>
          </a:p>
        </p:txBody>
      </p:sp>
    </p:spTree>
    <p:extLst>
      <p:ext uri="{BB962C8B-B14F-4D97-AF65-F5344CB8AC3E}">
        <p14:creationId xmlns:p14="http://schemas.microsoft.com/office/powerpoint/2010/main" val="2814379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Wonderland">
      <a:dk1>
        <a:sysClr val="windowText" lastClr="000000"/>
      </a:dk1>
      <a:lt1>
        <a:sysClr val="window" lastClr="FFFFFF"/>
      </a:lt1>
      <a:dk2>
        <a:srgbClr val="44546A"/>
      </a:dk2>
      <a:lt2>
        <a:srgbClr val="E7E6E6"/>
      </a:lt2>
      <a:accent1>
        <a:srgbClr val="EA3D15"/>
      </a:accent1>
      <a:accent2>
        <a:srgbClr val="F99325"/>
      </a:accent2>
      <a:accent3>
        <a:srgbClr val="6DAF27"/>
      </a:accent3>
      <a:accent4>
        <a:srgbClr val="188ED6"/>
      </a:accent4>
      <a:accent5>
        <a:srgbClr val="4EB9C1"/>
      </a:accent5>
      <a:accent6>
        <a:srgbClr val="73166F"/>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Fusion">
      <a:dk1>
        <a:sysClr val="windowText" lastClr="000000"/>
      </a:dk1>
      <a:lt1>
        <a:sysClr val="window" lastClr="FFFFFF"/>
      </a:lt1>
      <a:dk2>
        <a:srgbClr val="44546A"/>
      </a:dk2>
      <a:lt2>
        <a:srgbClr val="E7E6E6"/>
      </a:lt2>
      <a:accent1>
        <a:srgbClr val="6C2B43"/>
      </a:accent1>
      <a:accent2>
        <a:srgbClr val="DF3621"/>
      </a:accent2>
      <a:accent3>
        <a:srgbClr val="FD9E01"/>
      </a:accent3>
      <a:accent4>
        <a:srgbClr val="94BA46"/>
      </a:accent4>
      <a:accent5>
        <a:srgbClr val="00B09B"/>
      </a:accent5>
      <a:accent6>
        <a:srgbClr val="0178B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1602</TotalTime>
  <Words>4172</Words>
  <Application>Microsoft Office PowerPoint</Application>
  <PresentationFormat>Widescreen</PresentationFormat>
  <Paragraphs>866</Paragraphs>
  <Slides>69</Slides>
  <Notes>2</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69</vt:i4>
      </vt:variant>
    </vt:vector>
  </HeadingPairs>
  <TitlesOfParts>
    <vt:vector size="90" baseType="lpstr">
      <vt:lpstr>Gill Sans MT (Body)</vt:lpstr>
      <vt:lpstr>Malgun Gothic</vt:lpstr>
      <vt:lpstr>MS Mincho</vt:lpstr>
      <vt:lpstr>MS PGothic</vt:lpstr>
      <vt:lpstr>SimSun</vt:lpstr>
      <vt:lpstr>Yu Gothic</vt:lpstr>
      <vt:lpstr>Arial</vt:lpstr>
      <vt:lpstr>Arial Narrow</vt:lpstr>
      <vt:lpstr>Calibri</vt:lpstr>
      <vt:lpstr>Calibri Light</vt:lpstr>
      <vt:lpstr>Courier New</vt:lpstr>
      <vt:lpstr>Open Sans</vt:lpstr>
      <vt:lpstr>Times New Roman</vt:lpstr>
      <vt:lpstr>Wingdings</vt:lpstr>
      <vt:lpstr>Office Theme</vt:lpstr>
      <vt:lpstr>1_Office Theme</vt:lpstr>
      <vt:lpstr>2_Office Theme</vt:lpstr>
      <vt:lpstr>3_Office Theme</vt:lpstr>
      <vt:lpstr>4_Office Theme</vt:lpstr>
      <vt:lpstr>5_Office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Hồng Quân Nguyễn</cp:lastModifiedBy>
  <cp:revision>427</cp:revision>
  <dcterms:created xsi:type="dcterms:W3CDTF">2015-06-19T07:08:12Z</dcterms:created>
  <dcterms:modified xsi:type="dcterms:W3CDTF">2016-08-23T19:30:06Z</dcterms:modified>
  <cp:category>Presentations, Business Presentations, Free PowerPoint Templates</cp:category>
  <cp:contentStatus>Template</cp:contentStatus>
</cp:coreProperties>
</file>